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6"/>
  </p:notesMasterIdLst>
  <p:sldIdLst>
    <p:sldId id="265" r:id="rId2"/>
    <p:sldId id="256" r:id="rId3"/>
    <p:sldId id="266" r:id="rId4"/>
    <p:sldId id="257" r:id="rId5"/>
    <p:sldId id="267" r:id="rId6"/>
    <p:sldId id="258" r:id="rId7"/>
    <p:sldId id="268" r:id="rId8"/>
    <p:sldId id="259" r:id="rId9"/>
    <p:sldId id="270" r:id="rId10"/>
    <p:sldId id="269" r:id="rId11"/>
    <p:sldId id="260" r:id="rId12"/>
    <p:sldId id="261" r:id="rId13"/>
    <p:sldId id="262" r:id="rId14"/>
    <p:sldId id="271" r:id="rId15"/>
  </p:sldIdLst>
  <p:sldSz cx="14630400" cy="8229600"/>
  <p:notesSz cx="8229600" cy="14630400"/>
  <p:embeddedFontLst>
    <p:embeddedFont>
      <p:font typeface="Bahnschrift Condensed" panose="020B0502040204020203" pitchFamily="34" charset="0"/>
      <p:regular r:id="rId17"/>
      <p:bold r:id="rId18"/>
    </p:embeddedFont>
    <p:embeddedFont>
      <p:font typeface="Barlow" panose="00000500000000000000" pitchFamily="2" charset="0"/>
      <p:regular r:id="rId19"/>
      <p:bold r:id="rId20"/>
      <p:italic r:id="rId21"/>
      <p:boldItalic r:id="rId22"/>
    </p:embeddedFont>
    <p:embeddedFont>
      <p:font typeface="Cambria" panose="02040503050406030204" pitchFamily="18" charset="0"/>
      <p:regular r:id="rId23"/>
      <p:bold r:id="rId24"/>
      <p:italic r:id="rId25"/>
      <p:boldItalic r:id="rId26"/>
    </p:embeddedFont>
    <p:embeddedFont>
      <p:font typeface="Kanit" panose="020B0604020202020204" charset="-34"/>
      <p:regular r:id="rId27"/>
    </p:embeddedFont>
    <p:embeddedFont>
      <p:font typeface="Martel Sans Light" panose="020B0604020202020204" charset="0"/>
      <p:regular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66" d="100"/>
          <a:sy n="66" d="100"/>
        </p:scale>
        <p:origin x="792" y="13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3.png>
</file>

<file path=ppt/media/image4.png>
</file>

<file path=ppt/media/image5.pn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082382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8.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5667" y="1274683"/>
            <a:ext cx="7545467" cy="2683999"/>
          </a:xfrm>
          <a:prstGeom prst="rect">
            <a:avLst/>
          </a:prstGeom>
          <a:noFill/>
          <a:ln/>
        </p:spPr>
        <p:txBody>
          <a:bodyPr wrap="square" lIns="0" tIns="0" rIns="0" bIns="0" rtlCol="0" anchor="t"/>
          <a:lstStyle/>
          <a:p>
            <a:pPr marL="0" indent="0">
              <a:lnSpc>
                <a:spcPts val="7250"/>
              </a:lnSpc>
              <a:buNone/>
            </a:pPr>
            <a:r>
              <a:rPr lang="en-US" sz="5800" i="1" kern="0" spc="-117" dirty="0">
                <a:solidFill>
                  <a:srgbClr val="7030A0"/>
                </a:solidFill>
                <a:latin typeface="Bahnschrift Condensed" panose="020B0502040204020203" pitchFamily="34" charset="0"/>
                <a:ea typeface="Source Serif Pro Semi Bold" pitchFamily="34" charset="-122"/>
                <a:cs typeface="Kanit" panose="020B0604020202020204" charset="-34"/>
              </a:rPr>
              <a:t>Drowsiness Detection: </a:t>
            </a:r>
            <a:r>
              <a:rPr lang="en-US" sz="5800" i="1" kern="0" spc="-117" dirty="0">
                <a:solidFill>
                  <a:srgbClr val="FFFF00"/>
                </a:solidFill>
                <a:latin typeface="Bahnschrift Condensed" panose="020B0502040204020203" pitchFamily="34" charset="0"/>
                <a:ea typeface="Source Serif Pro Semi Bold" pitchFamily="34" charset="-122"/>
                <a:cs typeface="Kanit" panose="020B0604020202020204" charset="-34"/>
              </a:rPr>
              <a:t>A</a:t>
            </a:r>
            <a:r>
              <a:rPr lang="en-US" sz="5800" i="1" kern="0" spc="-117" dirty="0">
                <a:solidFill>
                  <a:srgbClr val="7030A0"/>
                </a:solidFill>
                <a:latin typeface="Bahnschrift Condensed" panose="020B0502040204020203" pitchFamily="34" charset="0"/>
                <a:ea typeface="Source Serif Pro Semi Bold" pitchFamily="34" charset="-122"/>
                <a:cs typeface="Kanit" panose="020B0604020202020204" charset="-34"/>
              </a:rPr>
              <a:t> </a:t>
            </a:r>
            <a:r>
              <a:rPr lang="en-US" sz="5800" i="1" kern="0" spc="-117" dirty="0">
                <a:solidFill>
                  <a:srgbClr val="FFFF00"/>
                </a:solidFill>
                <a:latin typeface="Bahnschrift Condensed" panose="020B0502040204020203" pitchFamily="34" charset="0"/>
                <a:ea typeface="Source Serif Pro Semi Bold" pitchFamily="34" charset="-122"/>
                <a:cs typeface="Kanit" panose="020B0604020202020204" charset="-34"/>
              </a:rPr>
              <a:t>Digital Signal </a:t>
            </a:r>
            <a:r>
              <a:rPr lang="en-US" sz="6000" i="1" kern="0" spc="-117" dirty="0">
                <a:solidFill>
                  <a:srgbClr val="FFFF00"/>
                </a:solidFill>
                <a:latin typeface="Bahnschrift Condensed" panose="020B0502040204020203" pitchFamily="34" charset="0"/>
                <a:ea typeface="Source Serif Pro Semi Bold" pitchFamily="34" charset="-122"/>
                <a:cs typeface="Kanit" panose="020B0604020202020204" charset="-34"/>
              </a:rPr>
              <a:t>Processing</a:t>
            </a:r>
            <a:r>
              <a:rPr lang="en-US" sz="5800" i="1" kern="0" spc="-117" dirty="0">
                <a:solidFill>
                  <a:srgbClr val="FFFF00"/>
                </a:solidFill>
                <a:latin typeface="Bahnschrift Condensed" panose="020B0502040204020203" pitchFamily="34" charset="0"/>
                <a:ea typeface="Source Serif Pro Semi Bold" pitchFamily="34" charset="-122"/>
                <a:cs typeface="Kanit" panose="020B0604020202020204" charset="-34"/>
              </a:rPr>
              <a:t> Approach</a:t>
            </a:r>
            <a:endParaRPr lang="en-US" sz="5800" i="1" dirty="0">
              <a:solidFill>
                <a:srgbClr val="FFFF00"/>
              </a:solidFill>
              <a:latin typeface="Bahnschrift Condensed" panose="020B0502040204020203" pitchFamily="34" charset="0"/>
              <a:cs typeface="Kanit" panose="020B0604020202020204" charset="-34"/>
            </a:endParaRPr>
          </a:p>
        </p:txBody>
      </p:sp>
      <p:sp>
        <p:nvSpPr>
          <p:cNvPr id="4" name="Text 1"/>
          <p:cNvSpPr/>
          <p:nvPr/>
        </p:nvSpPr>
        <p:spPr>
          <a:xfrm>
            <a:off x="6285667" y="5252223"/>
            <a:ext cx="7545467" cy="1702693"/>
          </a:xfrm>
          <a:prstGeom prst="rect">
            <a:avLst/>
          </a:prstGeom>
          <a:noFill/>
          <a:ln/>
        </p:spPr>
        <p:txBody>
          <a:bodyPr wrap="square" lIns="0" tIns="0" rIns="0" bIns="0" rtlCol="0" anchor="t"/>
          <a:lstStyle/>
          <a:p>
            <a:pPr marL="0" indent="0">
              <a:lnSpc>
                <a:spcPts val="2850"/>
              </a:lnSpc>
              <a:buNone/>
            </a:pPr>
            <a:r>
              <a:rPr lang="en-US" sz="2800" i="1" dirty="0">
                <a:solidFill>
                  <a:schemeClr val="accent6">
                    <a:lumMod val="40000"/>
                    <a:lumOff val="60000"/>
                  </a:schemeClr>
                </a:solidFill>
                <a:effectLst>
                  <a:outerShdw blurRad="38100" dist="38100" dir="2700000" algn="tl">
                    <a:srgbClr val="000000">
                      <a:alpha val="43137"/>
                    </a:srgbClr>
                  </a:outerShdw>
                </a:effectLst>
              </a:rPr>
              <a:t>TEAM MEMBERS:</a:t>
            </a:r>
          </a:p>
          <a:p>
            <a:pPr marL="0" indent="0">
              <a:lnSpc>
                <a:spcPts val="2850"/>
              </a:lnSpc>
              <a:buNone/>
            </a:pPr>
            <a:endParaRPr lang="en-US" sz="2800" dirty="0">
              <a:solidFill>
                <a:schemeClr val="accent6">
                  <a:lumMod val="40000"/>
                  <a:lumOff val="60000"/>
                </a:schemeClr>
              </a:solidFill>
              <a:effectLst>
                <a:outerShdw blurRad="38100" dist="38100" dir="2700000" algn="tl">
                  <a:srgbClr val="000000">
                    <a:alpha val="43137"/>
                  </a:srgbClr>
                </a:outerShdw>
              </a:effectLst>
            </a:endParaRPr>
          </a:p>
          <a:p>
            <a:pPr marL="0" indent="0">
              <a:lnSpc>
                <a:spcPts val="2850"/>
              </a:lnSpc>
              <a:buNone/>
            </a:pPr>
            <a:r>
              <a:rPr lang="en-US" sz="2800" b="1" i="1" dirty="0">
                <a:solidFill>
                  <a:schemeClr val="bg2"/>
                </a:solidFill>
                <a:effectLst>
                  <a:outerShdw blurRad="38100" dist="38100" dir="2700000" algn="tl">
                    <a:srgbClr val="000000">
                      <a:alpha val="43137"/>
                    </a:srgbClr>
                  </a:outerShdw>
                </a:effectLst>
              </a:rPr>
              <a:t>CHITTESH.S   [CB.EN.U4ECE23212]</a:t>
            </a:r>
          </a:p>
          <a:p>
            <a:pPr marL="0" indent="0">
              <a:lnSpc>
                <a:spcPts val="2850"/>
              </a:lnSpc>
              <a:buNone/>
            </a:pPr>
            <a:r>
              <a:rPr lang="en-US" sz="2800" b="1" i="1" dirty="0">
                <a:solidFill>
                  <a:schemeClr val="bg2"/>
                </a:solidFill>
                <a:effectLst>
                  <a:outerShdw blurRad="38100" dist="38100" dir="2700000" algn="tl">
                    <a:srgbClr val="000000">
                      <a:alpha val="43137"/>
                    </a:srgbClr>
                  </a:outerShdw>
                </a:effectLst>
              </a:rPr>
              <a:t>G.ROHITH     [CB.EN.U4ECE23217]</a:t>
            </a:r>
          </a:p>
          <a:p>
            <a:pPr marL="0" indent="0">
              <a:lnSpc>
                <a:spcPts val="2850"/>
              </a:lnSpc>
              <a:buNone/>
            </a:pPr>
            <a:r>
              <a:rPr lang="en-US" sz="2800" b="1" i="1" dirty="0">
                <a:solidFill>
                  <a:schemeClr val="bg2"/>
                </a:solidFill>
                <a:effectLst>
                  <a:outerShdw blurRad="38100" dist="38100" dir="2700000" algn="tl">
                    <a:srgbClr val="000000">
                      <a:alpha val="43137"/>
                    </a:srgbClr>
                  </a:outerShdw>
                </a:effectLst>
              </a:rPr>
              <a:t>HAYNISH.K   [CB.EN.U4ECE23221]</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3E5C0BC4-93A3-B5C6-E0E7-8C36CB3EBB40}"/>
              </a:ext>
            </a:extLst>
          </p:cNvPr>
          <p:cNvSpPr txBox="1"/>
          <p:nvPr/>
        </p:nvSpPr>
        <p:spPr>
          <a:xfrm>
            <a:off x="1271239" y="1738560"/>
            <a:ext cx="7315200" cy="3156826"/>
          </a:xfrm>
          <a:prstGeom prst="rect">
            <a:avLst/>
          </a:prstGeom>
          <a:noFill/>
        </p:spPr>
        <p:txBody>
          <a:bodyPr wrap="square">
            <a:spAutoFit/>
          </a:bodyPr>
          <a:lstStyle/>
          <a:p>
            <a:pPr>
              <a:lnSpc>
                <a:spcPct val="107000"/>
              </a:lnSpc>
              <a:spcAft>
                <a:spcPts val="800"/>
              </a:spcAft>
            </a:pPr>
            <a:r>
              <a:rPr lang="en-IN" sz="1800" b="1" kern="100" dirty="0">
                <a:solidFill>
                  <a:srgbClr val="C00000"/>
                </a:solidFill>
                <a:effectLst/>
                <a:latin typeface="Kanit" panose="020B0604020202020204" charset="-34"/>
                <a:ea typeface="Calibri" panose="020F0502020204030204" pitchFamily="34" charset="0"/>
                <a:cs typeface="Kanit" panose="020B0604020202020204" charset="-34"/>
              </a:rPr>
              <a:t>FFT (Fast Fourier Transform) for Drowsiness Detection</a:t>
            </a:r>
            <a:endParaRPr lang="en-IN" sz="1800" kern="100" dirty="0">
              <a:solidFill>
                <a:srgbClr val="C00000"/>
              </a:solidFill>
              <a:effectLst/>
              <a:latin typeface="Kanit" panose="020B0604020202020204" charset="-34"/>
              <a:ea typeface="Calibri" panose="020F0502020204030204" pitchFamily="34" charset="0"/>
              <a:cs typeface="Kanit" panose="020B0604020202020204" charset="-34"/>
            </a:endParaRPr>
          </a:p>
          <a:p>
            <a:pPr>
              <a:lnSpc>
                <a:spcPct val="107000"/>
              </a:lnSpc>
              <a:spcAft>
                <a:spcPts val="800"/>
              </a:spcAft>
            </a:pPr>
            <a:r>
              <a:rPr lang="en-IN" sz="1800" kern="100" dirty="0">
                <a:solidFill>
                  <a:schemeClr val="bg1"/>
                </a:solidFill>
                <a:effectLst/>
                <a:latin typeface="Kanit" panose="020B0604020202020204" charset="-34"/>
                <a:ea typeface="Calibri" panose="020F0502020204030204" pitchFamily="34" charset="0"/>
                <a:cs typeface="Kanit" panose="020B0604020202020204" charset="-34"/>
              </a:rPr>
              <a:t>Once there are 120 EAR values (frames) stored:</a:t>
            </a:r>
          </a:p>
          <a:p>
            <a:pPr marL="342900" lvl="0" indent="-342900">
              <a:lnSpc>
                <a:spcPct val="107000"/>
              </a:lnSpc>
              <a:spcAft>
                <a:spcPts val="800"/>
              </a:spcAft>
              <a:buSzPts val="1000"/>
              <a:buFont typeface="Symbol" panose="05050102010706020507" pitchFamily="18" charset="2"/>
              <a:buChar char=""/>
              <a:tabLst>
                <a:tab pos="457200" algn="l"/>
              </a:tabLst>
            </a:pPr>
            <a:r>
              <a:rPr lang="en-IN" sz="1800" kern="100" dirty="0">
                <a:solidFill>
                  <a:schemeClr val="bg1"/>
                </a:solidFill>
                <a:effectLst/>
                <a:latin typeface="Kanit" panose="020B0604020202020204" charset="-34"/>
                <a:ea typeface="Calibri" panose="020F0502020204030204" pitchFamily="34" charset="0"/>
                <a:cs typeface="Kanit" panose="020B0604020202020204" charset="-34"/>
              </a:rPr>
              <a:t>The </a:t>
            </a:r>
            <a:r>
              <a:rPr lang="en-IN" sz="1800" b="1" kern="100" dirty="0">
                <a:solidFill>
                  <a:schemeClr val="bg1"/>
                </a:solidFill>
                <a:effectLst/>
                <a:latin typeface="Kanit" panose="020B0604020202020204" charset="-34"/>
                <a:ea typeface="Calibri" panose="020F0502020204030204" pitchFamily="34" charset="0"/>
                <a:cs typeface="Kanit" panose="020B0604020202020204" charset="-34"/>
              </a:rPr>
              <a:t>FFT</a:t>
            </a:r>
            <a:r>
              <a:rPr lang="en-IN" sz="1800" kern="100" dirty="0">
                <a:solidFill>
                  <a:schemeClr val="bg1"/>
                </a:solidFill>
                <a:effectLst/>
                <a:latin typeface="Kanit" panose="020B0604020202020204" charset="-34"/>
                <a:ea typeface="Calibri" panose="020F0502020204030204" pitchFamily="34" charset="0"/>
                <a:cs typeface="Kanit" panose="020B0604020202020204" charset="-34"/>
              </a:rPr>
              <a:t> tool is used to </a:t>
            </a:r>
            <a:r>
              <a:rPr lang="en-IN" sz="1800" kern="100" dirty="0" err="1">
                <a:solidFill>
                  <a:schemeClr val="bg1"/>
                </a:solidFill>
                <a:effectLst/>
                <a:latin typeface="Kanit" panose="020B0604020202020204" charset="-34"/>
                <a:ea typeface="Calibri" panose="020F0502020204030204" pitchFamily="34" charset="0"/>
                <a:cs typeface="Kanit" panose="020B0604020202020204" charset="-34"/>
              </a:rPr>
              <a:t>analyze</a:t>
            </a:r>
            <a:r>
              <a:rPr lang="en-IN" sz="1800" kern="100" dirty="0">
                <a:solidFill>
                  <a:schemeClr val="bg1"/>
                </a:solidFill>
                <a:effectLst/>
                <a:latin typeface="Kanit" panose="020B0604020202020204" charset="-34"/>
                <a:ea typeface="Calibri" panose="020F0502020204030204" pitchFamily="34" charset="0"/>
                <a:cs typeface="Kanit" panose="020B0604020202020204" charset="-34"/>
              </a:rPr>
              <a:t> how your eye openness has changed over time.</a:t>
            </a:r>
          </a:p>
          <a:p>
            <a:pPr marL="342900" lvl="0" indent="-342900">
              <a:lnSpc>
                <a:spcPct val="107000"/>
              </a:lnSpc>
              <a:spcAft>
                <a:spcPts val="800"/>
              </a:spcAft>
              <a:buSzPts val="1000"/>
              <a:buFont typeface="Symbol" panose="05050102010706020507" pitchFamily="18" charset="2"/>
              <a:buChar char=""/>
              <a:tabLst>
                <a:tab pos="457200" algn="l"/>
              </a:tabLst>
            </a:pPr>
            <a:r>
              <a:rPr lang="en-IN" sz="1800" kern="100" dirty="0">
                <a:solidFill>
                  <a:schemeClr val="bg1"/>
                </a:solidFill>
                <a:effectLst/>
                <a:latin typeface="Kanit" panose="020B0604020202020204" charset="-34"/>
                <a:ea typeface="Calibri" panose="020F0502020204030204" pitchFamily="34" charset="0"/>
                <a:cs typeface="Kanit" panose="020B0604020202020204" charset="-34"/>
              </a:rPr>
              <a:t>FFT turns these 120 EAR values into </a:t>
            </a:r>
            <a:r>
              <a:rPr lang="en-IN" sz="1800" b="1" kern="100" dirty="0">
                <a:solidFill>
                  <a:schemeClr val="bg1"/>
                </a:solidFill>
                <a:effectLst/>
                <a:latin typeface="Kanit" panose="020B0604020202020204" charset="-34"/>
                <a:ea typeface="Calibri" panose="020F0502020204030204" pitchFamily="34" charset="0"/>
                <a:cs typeface="Kanit" panose="020B0604020202020204" charset="-34"/>
              </a:rPr>
              <a:t>frequencies</a:t>
            </a:r>
            <a:r>
              <a:rPr lang="en-IN" sz="1800" kern="100" dirty="0">
                <a:solidFill>
                  <a:schemeClr val="bg1"/>
                </a:solidFill>
                <a:effectLst/>
                <a:latin typeface="Kanit" panose="020B0604020202020204" charset="-34"/>
                <a:ea typeface="Calibri" panose="020F0502020204030204" pitchFamily="34" charset="0"/>
                <a:cs typeface="Kanit" panose="020B0604020202020204" charset="-34"/>
              </a:rPr>
              <a:t> (patterns of how fast or slow your eyes are opening and closing).</a:t>
            </a:r>
          </a:p>
          <a:p>
            <a:pPr marL="342900" lvl="0" indent="-342900">
              <a:lnSpc>
                <a:spcPct val="107000"/>
              </a:lnSpc>
              <a:spcAft>
                <a:spcPts val="800"/>
              </a:spcAft>
              <a:buSzPts val="1000"/>
              <a:buFont typeface="Symbol" panose="05050102010706020507" pitchFamily="18" charset="2"/>
              <a:buChar char=""/>
              <a:tabLst>
                <a:tab pos="457200" algn="l"/>
              </a:tabLst>
            </a:pPr>
            <a:r>
              <a:rPr lang="en-IN" sz="1800" kern="100" dirty="0">
                <a:solidFill>
                  <a:schemeClr val="bg1"/>
                </a:solidFill>
                <a:effectLst/>
                <a:latin typeface="Kanit" panose="020B0604020202020204" charset="-34"/>
                <a:ea typeface="Calibri" panose="020F0502020204030204" pitchFamily="34" charset="0"/>
                <a:cs typeface="Kanit" panose="020B0604020202020204" charset="-34"/>
              </a:rPr>
              <a:t>The program focuses on </a:t>
            </a:r>
            <a:r>
              <a:rPr lang="en-IN" sz="1800" b="1" kern="100" dirty="0">
                <a:solidFill>
                  <a:schemeClr val="bg1"/>
                </a:solidFill>
                <a:effectLst/>
                <a:latin typeface="Kanit" panose="020B0604020202020204" charset="-34"/>
                <a:ea typeface="Calibri" panose="020F0502020204030204" pitchFamily="34" charset="0"/>
                <a:cs typeface="Kanit" panose="020B0604020202020204" charset="-34"/>
              </a:rPr>
              <a:t>low frequencies</a:t>
            </a:r>
            <a:r>
              <a:rPr lang="en-IN" sz="1800" kern="100" dirty="0">
                <a:solidFill>
                  <a:schemeClr val="bg1"/>
                </a:solidFill>
                <a:effectLst/>
                <a:latin typeface="Kanit" panose="020B0604020202020204" charset="-34"/>
                <a:ea typeface="Calibri" panose="020F0502020204030204" pitchFamily="34" charset="0"/>
                <a:cs typeface="Kanit" panose="020B0604020202020204" charset="-34"/>
              </a:rPr>
              <a:t> (slow movements), which often indicate prolonged eye closure or slow blinking, both signs of drowsiness.</a:t>
            </a:r>
          </a:p>
        </p:txBody>
      </p:sp>
      <p:pic>
        <p:nvPicPr>
          <p:cNvPr id="1026" name="Picture 2">
            <a:extLst>
              <a:ext uri="{FF2B5EF4-FFF2-40B4-BE49-F238E27FC236}">
                <a16:creationId xmlns:a16="http://schemas.microsoft.com/office/drawing/2014/main" id="{C47F2C3E-0463-BC7F-38F9-6E92660116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1736" y="4912627"/>
            <a:ext cx="12433609" cy="29216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005023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52964" y="671989"/>
            <a:ext cx="5734764" cy="716875"/>
          </a:xfrm>
          <a:prstGeom prst="rect">
            <a:avLst/>
          </a:prstGeom>
          <a:noFill/>
          <a:ln/>
        </p:spPr>
        <p:txBody>
          <a:bodyPr wrap="none" lIns="0" tIns="0" rIns="0" bIns="0" rtlCol="0" anchor="t"/>
          <a:lstStyle/>
          <a:p>
            <a:pPr marL="0" indent="0">
              <a:lnSpc>
                <a:spcPts val="5600"/>
              </a:lnSpc>
              <a:buNone/>
            </a:pPr>
            <a:r>
              <a:rPr lang="en-US" sz="4500" dirty="0">
                <a:solidFill>
                  <a:srgbClr val="FFFFFF"/>
                </a:solidFill>
                <a:latin typeface="Kanit" pitchFamily="34" charset="0"/>
                <a:ea typeface="Kanit" pitchFamily="34" charset="-122"/>
                <a:cs typeface="Kanit" pitchFamily="34" charset="-120"/>
              </a:rPr>
              <a:t>Alerting the User</a:t>
            </a:r>
            <a:endParaRPr lang="en-US" sz="4500" dirty="0"/>
          </a:p>
        </p:txBody>
      </p:sp>
      <p:sp>
        <p:nvSpPr>
          <p:cNvPr id="4" name="Shape 1"/>
          <p:cNvSpPr/>
          <p:nvPr/>
        </p:nvSpPr>
        <p:spPr>
          <a:xfrm>
            <a:off x="852964" y="1754386"/>
            <a:ext cx="7438073" cy="1771888"/>
          </a:xfrm>
          <a:prstGeom prst="roundRect">
            <a:avLst>
              <a:gd name="adj" fmla="val 2063"/>
            </a:avLst>
          </a:prstGeom>
          <a:solidFill>
            <a:srgbClr val="2F2B54"/>
          </a:solidFill>
          <a:ln/>
        </p:spPr>
      </p:sp>
      <p:sp>
        <p:nvSpPr>
          <p:cNvPr id="5" name="Text 2"/>
          <p:cNvSpPr/>
          <p:nvPr/>
        </p:nvSpPr>
        <p:spPr>
          <a:xfrm>
            <a:off x="1096685" y="1998107"/>
            <a:ext cx="2867382" cy="358378"/>
          </a:xfrm>
          <a:prstGeom prst="rect">
            <a:avLst/>
          </a:prstGeom>
          <a:noFill/>
          <a:ln/>
        </p:spPr>
        <p:txBody>
          <a:bodyPr wrap="none" lIns="0" tIns="0" rIns="0" bIns="0" rtlCol="0" anchor="t"/>
          <a:lstStyle/>
          <a:p>
            <a:pPr marL="0" indent="0">
              <a:lnSpc>
                <a:spcPts val="2800"/>
              </a:lnSpc>
              <a:buNone/>
            </a:pPr>
            <a:r>
              <a:rPr lang="en-US" sz="2250" dirty="0">
                <a:solidFill>
                  <a:srgbClr val="D9E1FF"/>
                </a:solidFill>
                <a:latin typeface="Kanit" pitchFamily="34" charset="0"/>
                <a:ea typeface="Kanit" pitchFamily="34" charset="-122"/>
                <a:cs typeface="Kanit" pitchFamily="34" charset="-120"/>
              </a:rPr>
              <a:t>Visual Warning</a:t>
            </a:r>
            <a:endParaRPr lang="en-US" sz="2250" dirty="0"/>
          </a:p>
        </p:txBody>
      </p:sp>
      <p:sp>
        <p:nvSpPr>
          <p:cNvPr id="6" name="Text 3"/>
          <p:cNvSpPr/>
          <p:nvPr/>
        </p:nvSpPr>
        <p:spPr>
          <a:xfrm>
            <a:off x="1096685" y="2502694"/>
            <a:ext cx="6950631" cy="779859"/>
          </a:xfrm>
          <a:prstGeom prst="rect">
            <a:avLst/>
          </a:prstGeom>
          <a:noFill/>
          <a:ln/>
        </p:spPr>
        <p:txBody>
          <a:bodyPr wrap="square" lIns="0" tIns="0" rIns="0" bIns="0" rtlCol="0" anchor="t"/>
          <a:lstStyle/>
          <a:p>
            <a:pPr marL="0" indent="0">
              <a:lnSpc>
                <a:spcPts val="3050"/>
              </a:lnSpc>
              <a:buNone/>
            </a:pPr>
            <a:r>
              <a:rPr lang="en-US" sz="1900" dirty="0">
                <a:solidFill>
                  <a:srgbClr val="D9E1FF"/>
                </a:solidFill>
                <a:latin typeface="Martel Sans Light" pitchFamily="34" charset="0"/>
                <a:ea typeface="Martel Sans Light" pitchFamily="34" charset="-122"/>
                <a:cs typeface="Martel Sans Light" pitchFamily="34" charset="-120"/>
              </a:rPr>
              <a:t>When drowsiness is detected, the program displays a warning message on the screen to alert the user.</a:t>
            </a:r>
            <a:endParaRPr lang="en-US" sz="1900" dirty="0"/>
          </a:p>
        </p:txBody>
      </p:sp>
      <p:sp>
        <p:nvSpPr>
          <p:cNvPr id="7" name="Shape 4"/>
          <p:cNvSpPr/>
          <p:nvPr/>
        </p:nvSpPr>
        <p:spPr>
          <a:xfrm>
            <a:off x="852964" y="3769995"/>
            <a:ext cx="7438073" cy="1771888"/>
          </a:xfrm>
          <a:prstGeom prst="roundRect">
            <a:avLst>
              <a:gd name="adj" fmla="val 2063"/>
            </a:avLst>
          </a:prstGeom>
          <a:solidFill>
            <a:srgbClr val="2F2B54"/>
          </a:solidFill>
          <a:ln/>
        </p:spPr>
      </p:sp>
      <p:sp>
        <p:nvSpPr>
          <p:cNvPr id="8" name="Text 5"/>
          <p:cNvSpPr/>
          <p:nvPr/>
        </p:nvSpPr>
        <p:spPr>
          <a:xfrm>
            <a:off x="1096685" y="4013716"/>
            <a:ext cx="2867382" cy="358378"/>
          </a:xfrm>
          <a:prstGeom prst="rect">
            <a:avLst/>
          </a:prstGeom>
          <a:noFill/>
          <a:ln/>
        </p:spPr>
        <p:txBody>
          <a:bodyPr wrap="none" lIns="0" tIns="0" rIns="0" bIns="0" rtlCol="0" anchor="t"/>
          <a:lstStyle/>
          <a:p>
            <a:pPr marL="0" indent="0">
              <a:lnSpc>
                <a:spcPts val="2800"/>
              </a:lnSpc>
              <a:buNone/>
            </a:pPr>
            <a:r>
              <a:rPr lang="en-US" sz="2250" dirty="0">
                <a:solidFill>
                  <a:srgbClr val="D9E1FF"/>
                </a:solidFill>
                <a:latin typeface="Kanit" pitchFamily="34" charset="0"/>
                <a:ea typeface="Kanit" pitchFamily="34" charset="-122"/>
                <a:cs typeface="Kanit" pitchFamily="34" charset="-120"/>
              </a:rPr>
              <a:t>Audio Alarm</a:t>
            </a:r>
            <a:endParaRPr lang="en-US" sz="2250" dirty="0"/>
          </a:p>
        </p:txBody>
      </p:sp>
      <p:sp>
        <p:nvSpPr>
          <p:cNvPr id="9" name="Text 6"/>
          <p:cNvSpPr/>
          <p:nvPr/>
        </p:nvSpPr>
        <p:spPr>
          <a:xfrm>
            <a:off x="1096685" y="4518303"/>
            <a:ext cx="6950631" cy="779859"/>
          </a:xfrm>
          <a:prstGeom prst="rect">
            <a:avLst/>
          </a:prstGeom>
          <a:noFill/>
          <a:ln/>
        </p:spPr>
        <p:txBody>
          <a:bodyPr wrap="square" lIns="0" tIns="0" rIns="0" bIns="0" rtlCol="0" anchor="t"/>
          <a:lstStyle/>
          <a:p>
            <a:pPr marL="0" indent="0">
              <a:lnSpc>
                <a:spcPts val="3050"/>
              </a:lnSpc>
              <a:buNone/>
            </a:pPr>
            <a:r>
              <a:rPr lang="en-US" sz="1900" dirty="0">
                <a:solidFill>
                  <a:srgbClr val="D9E1FF"/>
                </a:solidFill>
                <a:latin typeface="Martel Sans Light" pitchFamily="34" charset="0"/>
                <a:ea typeface="Martel Sans Light" pitchFamily="34" charset="-122"/>
                <a:cs typeface="Martel Sans Light" pitchFamily="34" charset="-120"/>
              </a:rPr>
              <a:t>The program also plays a beeping sound to further grab the user's attention and help them stay awake.</a:t>
            </a:r>
            <a:endParaRPr lang="en-US" sz="1900" dirty="0"/>
          </a:p>
        </p:txBody>
      </p:sp>
      <p:sp>
        <p:nvSpPr>
          <p:cNvPr id="10" name="Shape 7"/>
          <p:cNvSpPr/>
          <p:nvPr/>
        </p:nvSpPr>
        <p:spPr>
          <a:xfrm>
            <a:off x="852964" y="5785604"/>
            <a:ext cx="7438073" cy="1771888"/>
          </a:xfrm>
          <a:prstGeom prst="roundRect">
            <a:avLst>
              <a:gd name="adj" fmla="val 2063"/>
            </a:avLst>
          </a:prstGeom>
          <a:solidFill>
            <a:srgbClr val="2F2B54"/>
          </a:solidFill>
          <a:ln/>
        </p:spPr>
      </p:sp>
      <p:sp>
        <p:nvSpPr>
          <p:cNvPr id="11" name="Text 8"/>
          <p:cNvSpPr/>
          <p:nvPr/>
        </p:nvSpPr>
        <p:spPr>
          <a:xfrm>
            <a:off x="1096685" y="6029325"/>
            <a:ext cx="2869883" cy="358378"/>
          </a:xfrm>
          <a:prstGeom prst="rect">
            <a:avLst/>
          </a:prstGeom>
          <a:noFill/>
          <a:ln/>
        </p:spPr>
        <p:txBody>
          <a:bodyPr wrap="none" lIns="0" tIns="0" rIns="0" bIns="0" rtlCol="0" anchor="t"/>
          <a:lstStyle/>
          <a:p>
            <a:pPr marL="0" indent="0">
              <a:lnSpc>
                <a:spcPts val="2800"/>
              </a:lnSpc>
              <a:buNone/>
            </a:pPr>
            <a:r>
              <a:rPr lang="en-US" sz="2250" dirty="0">
                <a:solidFill>
                  <a:srgbClr val="D9E1FF"/>
                </a:solidFill>
                <a:latin typeface="Kanit" pitchFamily="34" charset="0"/>
                <a:ea typeface="Kanit" pitchFamily="34" charset="-122"/>
                <a:cs typeface="Kanit" pitchFamily="34" charset="-120"/>
              </a:rPr>
              <a:t>Customizable Settings</a:t>
            </a:r>
            <a:endParaRPr lang="en-US" sz="2250" dirty="0"/>
          </a:p>
        </p:txBody>
      </p:sp>
      <p:sp>
        <p:nvSpPr>
          <p:cNvPr id="12" name="Text 9"/>
          <p:cNvSpPr/>
          <p:nvPr/>
        </p:nvSpPr>
        <p:spPr>
          <a:xfrm>
            <a:off x="1096685" y="6533912"/>
            <a:ext cx="6950631" cy="779859"/>
          </a:xfrm>
          <a:prstGeom prst="rect">
            <a:avLst/>
          </a:prstGeom>
          <a:noFill/>
          <a:ln/>
        </p:spPr>
        <p:txBody>
          <a:bodyPr wrap="square" lIns="0" tIns="0" rIns="0" bIns="0" rtlCol="0" anchor="t"/>
          <a:lstStyle/>
          <a:p>
            <a:pPr marL="0" indent="0">
              <a:lnSpc>
                <a:spcPts val="3050"/>
              </a:lnSpc>
              <a:buNone/>
            </a:pPr>
            <a:r>
              <a:rPr lang="en-US" sz="1900" dirty="0">
                <a:solidFill>
                  <a:srgbClr val="D9E1FF"/>
                </a:solidFill>
                <a:latin typeface="Martel Sans Light" pitchFamily="34" charset="0"/>
                <a:ea typeface="Martel Sans Light" pitchFamily="34" charset="-122"/>
                <a:cs typeface="Martel Sans Light" pitchFamily="34" charset="-120"/>
              </a:rPr>
              <a:t>The frequency and duration of the beep can be adjusted to suit the user's preferences and needs.</a:t>
            </a:r>
            <a:endParaRPr lang="en-US" sz="19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04837" y="475298"/>
            <a:ext cx="5811203" cy="508159"/>
          </a:xfrm>
          <a:prstGeom prst="rect">
            <a:avLst/>
          </a:prstGeom>
          <a:noFill/>
          <a:ln/>
        </p:spPr>
        <p:txBody>
          <a:bodyPr wrap="none" lIns="0" tIns="0" rIns="0" bIns="0" rtlCol="0" anchor="t"/>
          <a:lstStyle/>
          <a:p>
            <a:pPr marL="0" indent="0">
              <a:lnSpc>
                <a:spcPts val="4000"/>
              </a:lnSpc>
              <a:buNone/>
            </a:pPr>
            <a:r>
              <a:rPr lang="en-US" sz="3200" dirty="0">
                <a:solidFill>
                  <a:srgbClr val="FFFFFF"/>
                </a:solidFill>
                <a:latin typeface="Kanit" pitchFamily="34" charset="0"/>
                <a:ea typeface="Kanit" pitchFamily="34" charset="-122"/>
                <a:cs typeface="Kanit" pitchFamily="34" charset="-120"/>
              </a:rPr>
              <a:t>Capturing and Processing Video</a:t>
            </a:r>
            <a:endParaRPr lang="en-US" sz="3200" dirty="0"/>
          </a:p>
        </p:txBody>
      </p:sp>
      <p:pic>
        <p:nvPicPr>
          <p:cNvPr id="4" name="Image 1" descr="preencoded.png"/>
          <p:cNvPicPr>
            <a:picLocks noChangeAspect="1"/>
          </p:cNvPicPr>
          <p:nvPr/>
        </p:nvPicPr>
        <p:blipFill>
          <a:blip r:embed="rId4"/>
          <a:stretch>
            <a:fillRect/>
          </a:stretch>
        </p:blipFill>
        <p:spPr>
          <a:xfrm>
            <a:off x="604837" y="1242655"/>
            <a:ext cx="431959" cy="431959"/>
          </a:xfrm>
          <a:prstGeom prst="rect">
            <a:avLst/>
          </a:prstGeom>
        </p:spPr>
      </p:pic>
      <p:sp>
        <p:nvSpPr>
          <p:cNvPr id="5" name="Text 1"/>
          <p:cNvSpPr/>
          <p:nvPr/>
        </p:nvSpPr>
        <p:spPr>
          <a:xfrm>
            <a:off x="604837" y="1847374"/>
            <a:ext cx="2033230" cy="254198"/>
          </a:xfrm>
          <a:prstGeom prst="rect">
            <a:avLst/>
          </a:prstGeom>
          <a:noFill/>
          <a:ln/>
        </p:spPr>
        <p:txBody>
          <a:bodyPr wrap="none" lIns="0" tIns="0" rIns="0" bIns="0" rtlCol="0" anchor="t"/>
          <a:lstStyle/>
          <a:p>
            <a:pPr marL="0" indent="0" algn="l">
              <a:lnSpc>
                <a:spcPts val="2000"/>
              </a:lnSpc>
              <a:buNone/>
            </a:pPr>
            <a:r>
              <a:rPr lang="en-US" sz="1600" dirty="0">
                <a:solidFill>
                  <a:srgbClr val="D9E1FF"/>
                </a:solidFill>
                <a:latin typeface="Kanit" pitchFamily="34" charset="0"/>
                <a:ea typeface="Kanit" pitchFamily="34" charset="-122"/>
                <a:cs typeface="Kanit" pitchFamily="34" charset="-120"/>
              </a:rPr>
              <a:t>Video Capture</a:t>
            </a:r>
            <a:endParaRPr lang="en-US" sz="1600" dirty="0"/>
          </a:p>
        </p:txBody>
      </p:sp>
      <p:sp>
        <p:nvSpPr>
          <p:cNvPr id="6" name="Text 2"/>
          <p:cNvSpPr/>
          <p:nvPr/>
        </p:nvSpPr>
        <p:spPr>
          <a:xfrm>
            <a:off x="604837" y="2205157"/>
            <a:ext cx="7934325" cy="276582"/>
          </a:xfrm>
          <a:prstGeom prst="rect">
            <a:avLst/>
          </a:prstGeom>
          <a:noFill/>
          <a:ln/>
        </p:spPr>
        <p:txBody>
          <a:bodyPr wrap="none" lIns="0" tIns="0" rIns="0" bIns="0" rtlCol="0" anchor="t"/>
          <a:lstStyle/>
          <a:p>
            <a:pPr marL="0" indent="0" algn="l">
              <a:lnSpc>
                <a:spcPts val="2150"/>
              </a:lnSpc>
              <a:buNone/>
            </a:pPr>
            <a:r>
              <a:rPr lang="en-US" sz="1350" dirty="0">
                <a:solidFill>
                  <a:srgbClr val="D9E1FF"/>
                </a:solidFill>
                <a:latin typeface="Martel Sans Light" pitchFamily="34" charset="0"/>
                <a:ea typeface="Martel Sans Light" pitchFamily="34" charset="-122"/>
                <a:cs typeface="Martel Sans Light" pitchFamily="34" charset="-120"/>
              </a:rPr>
              <a:t>The program uses the computer's camera to capture a live video feed.</a:t>
            </a:r>
            <a:endParaRPr lang="en-US" sz="1350" dirty="0"/>
          </a:p>
        </p:txBody>
      </p:sp>
      <p:pic>
        <p:nvPicPr>
          <p:cNvPr id="7" name="Image 2" descr="preencoded.png"/>
          <p:cNvPicPr>
            <a:picLocks noChangeAspect="1"/>
          </p:cNvPicPr>
          <p:nvPr/>
        </p:nvPicPr>
        <p:blipFill>
          <a:blip r:embed="rId5"/>
          <a:stretch>
            <a:fillRect/>
          </a:stretch>
        </p:blipFill>
        <p:spPr>
          <a:xfrm>
            <a:off x="604837" y="3000137"/>
            <a:ext cx="431959" cy="431959"/>
          </a:xfrm>
          <a:prstGeom prst="rect">
            <a:avLst/>
          </a:prstGeom>
        </p:spPr>
      </p:pic>
      <p:sp>
        <p:nvSpPr>
          <p:cNvPr id="8" name="Text 3"/>
          <p:cNvSpPr/>
          <p:nvPr/>
        </p:nvSpPr>
        <p:spPr>
          <a:xfrm>
            <a:off x="604837" y="3604855"/>
            <a:ext cx="2033230" cy="254198"/>
          </a:xfrm>
          <a:prstGeom prst="rect">
            <a:avLst/>
          </a:prstGeom>
          <a:noFill/>
          <a:ln/>
        </p:spPr>
        <p:txBody>
          <a:bodyPr wrap="none" lIns="0" tIns="0" rIns="0" bIns="0" rtlCol="0" anchor="t"/>
          <a:lstStyle/>
          <a:p>
            <a:pPr marL="0" indent="0" algn="l">
              <a:lnSpc>
                <a:spcPts val="2000"/>
              </a:lnSpc>
              <a:buNone/>
            </a:pPr>
            <a:r>
              <a:rPr lang="en-US" sz="1600" dirty="0">
                <a:solidFill>
                  <a:srgbClr val="D9E1FF"/>
                </a:solidFill>
                <a:latin typeface="Kanit" pitchFamily="34" charset="0"/>
                <a:ea typeface="Kanit" pitchFamily="34" charset="-122"/>
                <a:cs typeface="Kanit" pitchFamily="34" charset="-120"/>
              </a:rPr>
              <a:t>Image Resizing</a:t>
            </a:r>
            <a:endParaRPr lang="en-US" sz="1600" dirty="0"/>
          </a:p>
        </p:txBody>
      </p:sp>
      <p:sp>
        <p:nvSpPr>
          <p:cNvPr id="9" name="Text 4"/>
          <p:cNvSpPr/>
          <p:nvPr/>
        </p:nvSpPr>
        <p:spPr>
          <a:xfrm>
            <a:off x="604837" y="3962638"/>
            <a:ext cx="7934325" cy="276582"/>
          </a:xfrm>
          <a:prstGeom prst="rect">
            <a:avLst/>
          </a:prstGeom>
          <a:noFill/>
          <a:ln/>
        </p:spPr>
        <p:txBody>
          <a:bodyPr wrap="none" lIns="0" tIns="0" rIns="0" bIns="0" rtlCol="0" anchor="t"/>
          <a:lstStyle/>
          <a:p>
            <a:pPr marL="0" indent="0" algn="l">
              <a:lnSpc>
                <a:spcPts val="2150"/>
              </a:lnSpc>
              <a:buNone/>
            </a:pPr>
            <a:r>
              <a:rPr lang="en-US" sz="1350" dirty="0">
                <a:solidFill>
                  <a:srgbClr val="D9E1FF"/>
                </a:solidFill>
                <a:latin typeface="Martel Sans Light" pitchFamily="34" charset="0"/>
                <a:ea typeface="Martel Sans Light" pitchFamily="34" charset="-122"/>
                <a:cs typeface="Martel Sans Light" pitchFamily="34" charset="-120"/>
              </a:rPr>
              <a:t>The video frames are resized to a smaller size for faster processing.</a:t>
            </a:r>
            <a:endParaRPr lang="en-US" sz="1350" dirty="0"/>
          </a:p>
        </p:txBody>
      </p:sp>
      <p:pic>
        <p:nvPicPr>
          <p:cNvPr id="10" name="Image 3" descr="preencoded.png"/>
          <p:cNvPicPr>
            <a:picLocks noChangeAspect="1"/>
          </p:cNvPicPr>
          <p:nvPr/>
        </p:nvPicPr>
        <p:blipFill>
          <a:blip r:embed="rId6"/>
          <a:stretch>
            <a:fillRect/>
          </a:stretch>
        </p:blipFill>
        <p:spPr>
          <a:xfrm>
            <a:off x="604837" y="4757618"/>
            <a:ext cx="431959" cy="431959"/>
          </a:xfrm>
          <a:prstGeom prst="rect">
            <a:avLst/>
          </a:prstGeom>
        </p:spPr>
      </p:pic>
      <p:sp>
        <p:nvSpPr>
          <p:cNvPr id="11" name="Text 5"/>
          <p:cNvSpPr/>
          <p:nvPr/>
        </p:nvSpPr>
        <p:spPr>
          <a:xfrm>
            <a:off x="604837" y="5362337"/>
            <a:ext cx="2033230" cy="254198"/>
          </a:xfrm>
          <a:prstGeom prst="rect">
            <a:avLst/>
          </a:prstGeom>
          <a:noFill/>
          <a:ln/>
        </p:spPr>
        <p:txBody>
          <a:bodyPr wrap="none" lIns="0" tIns="0" rIns="0" bIns="0" rtlCol="0" anchor="t"/>
          <a:lstStyle/>
          <a:p>
            <a:pPr marL="0" indent="0" algn="l">
              <a:lnSpc>
                <a:spcPts val="2000"/>
              </a:lnSpc>
              <a:buNone/>
            </a:pPr>
            <a:r>
              <a:rPr lang="en-US" sz="1600" dirty="0">
                <a:solidFill>
                  <a:srgbClr val="D9E1FF"/>
                </a:solidFill>
                <a:latin typeface="Kanit" pitchFamily="34" charset="0"/>
                <a:ea typeface="Kanit" pitchFamily="34" charset="-122"/>
                <a:cs typeface="Kanit" pitchFamily="34" charset="-120"/>
              </a:rPr>
              <a:t>Grayscale Conversion</a:t>
            </a:r>
            <a:endParaRPr lang="en-US" sz="1600" dirty="0"/>
          </a:p>
        </p:txBody>
      </p:sp>
      <p:sp>
        <p:nvSpPr>
          <p:cNvPr id="12" name="Text 6"/>
          <p:cNvSpPr/>
          <p:nvPr/>
        </p:nvSpPr>
        <p:spPr>
          <a:xfrm>
            <a:off x="604837" y="5720120"/>
            <a:ext cx="7934325" cy="276582"/>
          </a:xfrm>
          <a:prstGeom prst="rect">
            <a:avLst/>
          </a:prstGeom>
          <a:noFill/>
          <a:ln/>
        </p:spPr>
        <p:txBody>
          <a:bodyPr wrap="none" lIns="0" tIns="0" rIns="0" bIns="0" rtlCol="0" anchor="t"/>
          <a:lstStyle/>
          <a:p>
            <a:pPr marL="0" indent="0" algn="l">
              <a:lnSpc>
                <a:spcPts val="2150"/>
              </a:lnSpc>
              <a:buNone/>
            </a:pPr>
            <a:r>
              <a:rPr lang="en-US" sz="1350" dirty="0">
                <a:solidFill>
                  <a:srgbClr val="D9E1FF"/>
                </a:solidFill>
                <a:latin typeface="Martel Sans Light" pitchFamily="34" charset="0"/>
                <a:ea typeface="Martel Sans Light" pitchFamily="34" charset="-122"/>
                <a:cs typeface="Martel Sans Light" pitchFamily="34" charset="-120"/>
              </a:rPr>
              <a:t>The video frames are converted to grayscale to simplify face and eye detection.</a:t>
            </a:r>
            <a:endParaRPr lang="en-US" sz="1350" dirty="0"/>
          </a:p>
        </p:txBody>
      </p:sp>
      <p:pic>
        <p:nvPicPr>
          <p:cNvPr id="13" name="Image 4" descr="preencoded.png"/>
          <p:cNvPicPr>
            <a:picLocks noChangeAspect="1"/>
          </p:cNvPicPr>
          <p:nvPr/>
        </p:nvPicPr>
        <p:blipFill>
          <a:blip r:embed="rId7"/>
          <a:stretch>
            <a:fillRect/>
          </a:stretch>
        </p:blipFill>
        <p:spPr>
          <a:xfrm>
            <a:off x="604837" y="6515100"/>
            <a:ext cx="431959" cy="431959"/>
          </a:xfrm>
          <a:prstGeom prst="rect">
            <a:avLst/>
          </a:prstGeom>
        </p:spPr>
      </p:pic>
      <p:sp>
        <p:nvSpPr>
          <p:cNvPr id="14" name="Text 7"/>
          <p:cNvSpPr/>
          <p:nvPr/>
        </p:nvSpPr>
        <p:spPr>
          <a:xfrm>
            <a:off x="604837" y="7119818"/>
            <a:ext cx="2111335" cy="254198"/>
          </a:xfrm>
          <a:prstGeom prst="rect">
            <a:avLst/>
          </a:prstGeom>
          <a:noFill/>
          <a:ln/>
        </p:spPr>
        <p:txBody>
          <a:bodyPr wrap="none" lIns="0" tIns="0" rIns="0" bIns="0" rtlCol="0" anchor="t"/>
          <a:lstStyle/>
          <a:p>
            <a:pPr marL="0" indent="0" algn="l">
              <a:lnSpc>
                <a:spcPts val="2000"/>
              </a:lnSpc>
              <a:buNone/>
            </a:pPr>
            <a:r>
              <a:rPr lang="en-US" sz="1600" dirty="0">
                <a:solidFill>
                  <a:srgbClr val="D9E1FF"/>
                </a:solidFill>
                <a:latin typeface="Kanit" pitchFamily="34" charset="0"/>
                <a:ea typeface="Kanit" pitchFamily="34" charset="-122"/>
                <a:cs typeface="Kanit" pitchFamily="34" charset="-120"/>
              </a:rPr>
              <a:t>Face and Eye Detection</a:t>
            </a:r>
            <a:endParaRPr lang="en-US" sz="1600" dirty="0"/>
          </a:p>
        </p:txBody>
      </p:sp>
      <p:sp>
        <p:nvSpPr>
          <p:cNvPr id="15" name="Text 8"/>
          <p:cNvSpPr/>
          <p:nvPr/>
        </p:nvSpPr>
        <p:spPr>
          <a:xfrm>
            <a:off x="604837" y="7477601"/>
            <a:ext cx="7934325" cy="276582"/>
          </a:xfrm>
          <a:prstGeom prst="rect">
            <a:avLst/>
          </a:prstGeom>
          <a:noFill/>
          <a:ln/>
        </p:spPr>
        <p:txBody>
          <a:bodyPr wrap="none" lIns="0" tIns="0" rIns="0" bIns="0" rtlCol="0" anchor="t"/>
          <a:lstStyle/>
          <a:p>
            <a:pPr marL="0" indent="0" algn="l">
              <a:lnSpc>
                <a:spcPts val="2150"/>
              </a:lnSpc>
              <a:buNone/>
            </a:pPr>
            <a:r>
              <a:rPr lang="en-US" sz="1350" dirty="0">
                <a:solidFill>
                  <a:srgbClr val="D9E1FF"/>
                </a:solidFill>
                <a:latin typeface="Martel Sans Light" pitchFamily="34" charset="0"/>
                <a:ea typeface="Martel Sans Light" pitchFamily="34" charset="-122"/>
                <a:cs typeface="Martel Sans Light" pitchFamily="34" charset="-120"/>
              </a:rPr>
              <a:t>The program uses dlib to detect faces and locate the user's eyes in the video feed.</a:t>
            </a:r>
            <a:endParaRPr lang="en-US" sz="13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93644" y="734616"/>
            <a:ext cx="6593681" cy="678299"/>
          </a:xfrm>
          <a:prstGeom prst="rect">
            <a:avLst/>
          </a:prstGeom>
          <a:noFill/>
          <a:ln/>
        </p:spPr>
        <p:txBody>
          <a:bodyPr wrap="none" lIns="0" tIns="0" rIns="0" bIns="0" rtlCol="0" anchor="t"/>
          <a:lstStyle/>
          <a:p>
            <a:pPr marL="0" indent="0">
              <a:lnSpc>
                <a:spcPts val="5300"/>
              </a:lnSpc>
              <a:buNone/>
            </a:pPr>
            <a:r>
              <a:rPr lang="en-US" sz="4250" dirty="0">
                <a:solidFill>
                  <a:srgbClr val="FFFFFF"/>
                </a:solidFill>
                <a:latin typeface="Kanit" pitchFamily="34" charset="0"/>
                <a:ea typeface="Kanit" pitchFamily="34" charset="-122"/>
                <a:cs typeface="Kanit" pitchFamily="34" charset="-120"/>
              </a:rPr>
              <a:t>Visualizing Eye Movements</a:t>
            </a:r>
            <a:endParaRPr lang="en-US" sz="4250" dirty="0"/>
          </a:p>
        </p:txBody>
      </p:sp>
      <p:pic>
        <p:nvPicPr>
          <p:cNvPr id="4" name="Image 1" descr="preencoded.png"/>
          <p:cNvPicPr>
            <a:picLocks noChangeAspect="1"/>
          </p:cNvPicPr>
          <p:nvPr/>
        </p:nvPicPr>
        <p:blipFill>
          <a:blip r:embed="rId4"/>
          <a:stretch>
            <a:fillRect/>
          </a:stretch>
        </p:blipFill>
        <p:spPr>
          <a:xfrm>
            <a:off x="6293644" y="1758791"/>
            <a:ext cx="1153239" cy="1845231"/>
          </a:xfrm>
          <a:prstGeom prst="rect">
            <a:avLst/>
          </a:prstGeom>
        </p:spPr>
      </p:pic>
      <p:sp>
        <p:nvSpPr>
          <p:cNvPr id="5" name="Text 1"/>
          <p:cNvSpPr/>
          <p:nvPr/>
        </p:nvSpPr>
        <p:spPr>
          <a:xfrm>
            <a:off x="7792760" y="1989415"/>
            <a:ext cx="2713553" cy="339090"/>
          </a:xfrm>
          <a:prstGeom prst="rect">
            <a:avLst/>
          </a:prstGeom>
          <a:noFill/>
          <a:ln/>
        </p:spPr>
        <p:txBody>
          <a:bodyPr wrap="none" lIns="0" tIns="0" rIns="0" bIns="0" rtlCol="0" anchor="t"/>
          <a:lstStyle/>
          <a:p>
            <a:pPr marL="0" indent="0" algn="l">
              <a:lnSpc>
                <a:spcPts val="2650"/>
              </a:lnSpc>
              <a:buNone/>
            </a:pPr>
            <a:r>
              <a:rPr lang="en-US" sz="2100" dirty="0">
                <a:solidFill>
                  <a:srgbClr val="D9E1FF"/>
                </a:solidFill>
                <a:latin typeface="Kanit" pitchFamily="34" charset="0"/>
                <a:ea typeface="Kanit" pitchFamily="34" charset="-122"/>
                <a:cs typeface="Kanit" pitchFamily="34" charset="-120"/>
              </a:rPr>
              <a:t>Eye Tracking</a:t>
            </a:r>
            <a:endParaRPr lang="en-US" sz="2100" dirty="0"/>
          </a:p>
        </p:txBody>
      </p:sp>
      <p:sp>
        <p:nvSpPr>
          <p:cNvPr id="6" name="Text 2"/>
          <p:cNvSpPr/>
          <p:nvPr/>
        </p:nvSpPr>
        <p:spPr>
          <a:xfrm>
            <a:off x="7792760" y="2466856"/>
            <a:ext cx="6030397" cy="737949"/>
          </a:xfrm>
          <a:prstGeom prst="rect">
            <a:avLst/>
          </a:prstGeom>
          <a:noFill/>
          <a:ln/>
        </p:spPr>
        <p:txBody>
          <a:bodyPr wrap="square" lIns="0" tIns="0" rIns="0" bIns="0" rtlCol="0" anchor="t"/>
          <a:lstStyle/>
          <a:p>
            <a:pPr marL="0" indent="0" algn="l">
              <a:lnSpc>
                <a:spcPts val="2900"/>
              </a:lnSpc>
              <a:buNone/>
            </a:pPr>
            <a:r>
              <a:rPr lang="en-US" sz="1800" dirty="0">
                <a:solidFill>
                  <a:srgbClr val="D9E1FF"/>
                </a:solidFill>
                <a:latin typeface="Martel Sans Light" pitchFamily="34" charset="0"/>
                <a:ea typeface="Martel Sans Light" pitchFamily="34" charset="-122"/>
                <a:cs typeface="Martel Sans Light" pitchFamily="34" charset="-120"/>
              </a:rPr>
              <a:t>The program draws outlines around the user's eyes to visually indicate that it is tracking their movements.</a:t>
            </a:r>
            <a:endParaRPr lang="en-US" sz="1800" dirty="0"/>
          </a:p>
        </p:txBody>
      </p:sp>
      <p:pic>
        <p:nvPicPr>
          <p:cNvPr id="7" name="Image 2" descr="preencoded.png"/>
          <p:cNvPicPr>
            <a:picLocks noChangeAspect="1"/>
          </p:cNvPicPr>
          <p:nvPr/>
        </p:nvPicPr>
        <p:blipFill>
          <a:blip r:embed="rId5"/>
          <a:stretch>
            <a:fillRect/>
          </a:stretch>
        </p:blipFill>
        <p:spPr>
          <a:xfrm>
            <a:off x="6293644" y="3604022"/>
            <a:ext cx="1153239" cy="2045613"/>
          </a:xfrm>
          <a:prstGeom prst="rect">
            <a:avLst/>
          </a:prstGeom>
        </p:spPr>
      </p:pic>
      <p:sp>
        <p:nvSpPr>
          <p:cNvPr id="8" name="Text 3"/>
          <p:cNvSpPr/>
          <p:nvPr/>
        </p:nvSpPr>
        <p:spPr>
          <a:xfrm>
            <a:off x="7792760" y="3834646"/>
            <a:ext cx="2713553" cy="339090"/>
          </a:xfrm>
          <a:prstGeom prst="rect">
            <a:avLst/>
          </a:prstGeom>
          <a:noFill/>
          <a:ln/>
        </p:spPr>
        <p:txBody>
          <a:bodyPr wrap="none" lIns="0" tIns="0" rIns="0" bIns="0" rtlCol="0" anchor="t"/>
          <a:lstStyle/>
          <a:p>
            <a:pPr marL="0" indent="0" algn="l">
              <a:lnSpc>
                <a:spcPts val="2650"/>
              </a:lnSpc>
              <a:buNone/>
            </a:pPr>
            <a:r>
              <a:rPr lang="en-US" sz="2100" dirty="0">
                <a:solidFill>
                  <a:srgbClr val="D9E1FF"/>
                </a:solidFill>
                <a:latin typeface="Kanit" pitchFamily="34" charset="0"/>
                <a:ea typeface="Kanit" pitchFamily="34" charset="-122"/>
                <a:cs typeface="Kanit" pitchFamily="34" charset="-120"/>
              </a:rPr>
              <a:t>EAR Visualization</a:t>
            </a:r>
            <a:endParaRPr lang="en-US" sz="2100" dirty="0"/>
          </a:p>
        </p:txBody>
      </p:sp>
      <p:sp>
        <p:nvSpPr>
          <p:cNvPr id="9" name="Text 4"/>
          <p:cNvSpPr/>
          <p:nvPr/>
        </p:nvSpPr>
        <p:spPr>
          <a:xfrm>
            <a:off x="7792760" y="4312087"/>
            <a:ext cx="6030397" cy="1106924"/>
          </a:xfrm>
          <a:prstGeom prst="rect">
            <a:avLst/>
          </a:prstGeom>
          <a:noFill/>
          <a:ln/>
        </p:spPr>
        <p:txBody>
          <a:bodyPr wrap="square" lIns="0" tIns="0" rIns="0" bIns="0" rtlCol="0" anchor="t"/>
          <a:lstStyle/>
          <a:p>
            <a:pPr marL="0" indent="0" algn="l">
              <a:lnSpc>
                <a:spcPts val="2900"/>
              </a:lnSpc>
              <a:buNone/>
            </a:pPr>
            <a:r>
              <a:rPr lang="en-US" sz="1800" dirty="0">
                <a:solidFill>
                  <a:srgbClr val="D9E1FF"/>
                </a:solidFill>
                <a:latin typeface="Martel Sans Light" pitchFamily="34" charset="0"/>
                <a:ea typeface="Martel Sans Light" pitchFamily="34" charset="-122"/>
                <a:cs typeface="Martel Sans Light" pitchFamily="34" charset="-120"/>
              </a:rPr>
              <a:t>The current EAR value is displayed on the screen, providing a real-time indication of the user's eye openness.</a:t>
            </a:r>
            <a:endParaRPr lang="en-US" sz="1800" dirty="0"/>
          </a:p>
        </p:txBody>
      </p:sp>
      <p:pic>
        <p:nvPicPr>
          <p:cNvPr id="10" name="Image 3" descr="preencoded.png"/>
          <p:cNvPicPr>
            <a:picLocks noChangeAspect="1"/>
          </p:cNvPicPr>
          <p:nvPr/>
        </p:nvPicPr>
        <p:blipFill>
          <a:blip r:embed="rId6"/>
          <a:stretch>
            <a:fillRect/>
          </a:stretch>
        </p:blipFill>
        <p:spPr>
          <a:xfrm>
            <a:off x="6293644" y="5649635"/>
            <a:ext cx="1153239" cy="1845231"/>
          </a:xfrm>
          <a:prstGeom prst="rect">
            <a:avLst/>
          </a:prstGeom>
        </p:spPr>
      </p:pic>
      <p:sp>
        <p:nvSpPr>
          <p:cNvPr id="11" name="Text 5"/>
          <p:cNvSpPr/>
          <p:nvPr/>
        </p:nvSpPr>
        <p:spPr>
          <a:xfrm>
            <a:off x="7792760" y="5880259"/>
            <a:ext cx="2713553" cy="339090"/>
          </a:xfrm>
          <a:prstGeom prst="rect">
            <a:avLst/>
          </a:prstGeom>
          <a:noFill/>
          <a:ln/>
        </p:spPr>
        <p:txBody>
          <a:bodyPr wrap="none" lIns="0" tIns="0" rIns="0" bIns="0" rtlCol="0" anchor="t"/>
          <a:lstStyle/>
          <a:p>
            <a:pPr marL="0" indent="0" algn="l">
              <a:lnSpc>
                <a:spcPts val="2650"/>
              </a:lnSpc>
              <a:buNone/>
            </a:pPr>
            <a:r>
              <a:rPr lang="en-US" sz="2100" dirty="0">
                <a:solidFill>
                  <a:srgbClr val="D9E1FF"/>
                </a:solidFill>
                <a:latin typeface="Kanit" pitchFamily="34" charset="0"/>
                <a:ea typeface="Kanit" pitchFamily="34" charset="-122"/>
                <a:cs typeface="Kanit" pitchFamily="34" charset="-120"/>
              </a:rPr>
              <a:t>Drowsiness Alert</a:t>
            </a:r>
            <a:endParaRPr lang="en-US" sz="2100" dirty="0"/>
          </a:p>
        </p:txBody>
      </p:sp>
      <p:sp>
        <p:nvSpPr>
          <p:cNvPr id="12" name="Text 6"/>
          <p:cNvSpPr/>
          <p:nvPr/>
        </p:nvSpPr>
        <p:spPr>
          <a:xfrm>
            <a:off x="7792760" y="6357699"/>
            <a:ext cx="6030397" cy="737949"/>
          </a:xfrm>
          <a:prstGeom prst="rect">
            <a:avLst/>
          </a:prstGeom>
          <a:noFill/>
          <a:ln/>
        </p:spPr>
        <p:txBody>
          <a:bodyPr wrap="square" lIns="0" tIns="0" rIns="0" bIns="0" rtlCol="0" anchor="t"/>
          <a:lstStyle/>
          <a:p>
            <a:pPr marL="0" indent="0" algn="l">
              <a:lnSpc>
                <a:spcPts val="2900"/>
              </a:lnSpc>
              <a:buNone/>
            </a:pPr>
            <a:r>
              <a:rPr lang="en-US" sz="1800" dirty="0">
                <a:solidFill>
                  <a:srgbClr val="D9E1FF"/>
                </a:solidFill>
                <a:latin typeface="Martel Sans Light" pitchFamily="34" charset="0"/>
                <a:ea typeface="Martel Sans Light" pitchFamily="34" charset="-122"/>
                <a:cs typeface="Martel Sans Light" pitchFamily="34" charset="-120"/>
              </a:rPr>
              <a:t>If the program detects signs of drowsiness, it displays a warning message on the screen.</a:t>
            </a:r>
            <a:endParaRPr lang="en-US" sz="18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3B971A0-BCAA-BFDA-7359-735F2E7CD07C}"/>
              </a:ext>
            </a:extLst>
          </p:cNvPr>
          <p:cNvPicPr>
            <a:picLocks noChangeAspect="1"/>
          </p:cNvPicPr>
          <p:nvPr/>
        </p:nvPicPr>
        <p:blipFill>
          <a:blip r:embed="rId2"/>
          <a:stretch>
            <a:fillRect/>
          </a:stretch>
        </p:blipFill>
        <p:spPr>
          <a:xfrm>
            <a:off x="0" y="0"/>
            <a:ext cx="14630400" cy="8229600"/>
          </a:xfrm>
          <a:prstGeom prst="rect">
            <a:avLst/>
          </a:prstGeom>
        </p:spPr>
      </p:pic>
    </p:spTree>
    <p:extLst>
      <p:ext uri="{BB962C8B-B14F-4D97-AF65-F5344CB8AC3E}">
        <p14:creationId xmlns:p14="http://schemas.microsoft.com/office/powerpoint/2010/main" val="18024693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50437" y="1438989"/>
            <a:ext cx="7415927" cy="3006090"/>
          </a:xfrm>
          <a:prstGeom prst="rect">
            <a:avLst/>
          </a:prstGeom>
          <a:noFill/>
          <a:ln/>
        </p:spPr>
        <p:txBody>
          <a:bodyPr wrap="square" lIns="0" tIns="0" rIns="0" bIns="0" rtlCol="0" anchor="t"/>
          <a:lstStyle/>
          <a:p>
            <a:pPr marL="0" indent="0">
              <a:lnSpc>
                <a:spcPts val="7850"/>
              </a:lnSpc>
              <a:buNone/>
            </a:pPr>
            <a:r>
              <a:rPr lang="en-US" sz="6300" dirty="0">
                <a:solidFill>
                  <a:srgbClr val="FFFFFF"/>
                </a:solidFill>
                <a:latin typeface="Kanit" pitchFamily="34" charset="0"/>
                <a:ea typeface="Kanit" pitchFamily="34" charset="-122"/>
                <a:cs typeface="Kanit" pitchFamily="34" charset="-120"/>
              </a:rPr>
              <a:t>Drowsiness Detection: Keeping You Alert</a:t>
            </a:r>
            <a:endParaRPr lang="en-US" sz="6300" dirty="0"/>
          </a:p>
        </p:txBody>
      </p:sp>
      <p:sp>
        <p:nvSpPr>
          <p:cNvPr id="4" name="Text 1"/>
          <p:cNvSpPr/>
          <p:nvPr/>
        </p:nvSpPr>
        <p:spPr>
          <a:xfrm>
            <a:off x="6350437" y="4815364"/>
            <a:ext cx="7415927" cy="2522138"/>
          </a:xfrm>
          <a:prstGeom prst="rect">
            <a:avLst/>
          </a:prstGeom>
          <a:noFill/>
          <a:ln/>
        </p:spPr>
        <p:txBody>
          <a:bodyPr wrap="square" lIns="0" tIns="0" rIns="0" bIns="0" rtlCol="0" anchor="t"/>
          <a:lstStyle/>
          <a:p>
            <a:pPr marL="285750" indent="-285750" algn="just">
              <a:buFont typeface="Arial" panose="020B0604020202020204" pitchFamily="34" charset="0"/>
              <a:buChar char="•"/>
            </a:pPr>
            <a:r>
              <a:rPr lang="en-US" altLang="ko-KR" sz="2000" dirty="0">
                <a:solidFill>
                  <a:schemeClr val="bg2"/>
                </a:solidFill>
                <a:latin typeface="Barlow" panose="00000500000000000000" pitchFamily="2" charset="0"/>
                <a:cs typeface="Arial" pitchFamily="34" charset="0"/>
              </a:rPr>
              <a:t>Drowsiness refers to feeling abnormally sleepy during the day. People who are drowsy may fall asleep in inappropriate situations or at inappropriate times.</a:t>
            </a:r>
          </a:p>
          <a:p>
            <a:pPr marL="285750" indent="-285750" algn="just">
              <a:buFont typeface="Arial" panose="020B0604020202020204" pitchFamily="34" charset="0"/>
              <a:buChar char="•"/>
            </a:pPr>
            <a:endParaRPr lang="en-US" altLang="ko-KR" sz="2000" dirty="0">
              <a:solidFill>
                <a:schemeClr val="bg2"/>
              </a:solidFill>
              <a:latin typeface="Barlow" panose="00000500000000000000" pitchFamily="2" charset="0"/>
              <a:cs typeface="Arial" pitchFamily="34" charset="0"/>
            </a:endParaRPr>
          </a:p>
          <a:p>
            <a:pPr marL="285750" indent="-285750" algn="just">
              <a:buFont typeface="Arial" panose="020B0604020202020204" pitchFamily="34" charset="0"/>
              <a:buChar char="•"/>
            </a:pPr>
            <a:r>
              <a:rPr lang="en-US" altLang="ko-KR" sz="2000" dirty="0">
                <a:solidFill>
                  <a:schemeClr val="bg2"/>
                </a:solidFill>
                <a:latin typeface="Barlow" panose="00000500000000000000" pitchFamily="2" charset="0"/>
                <a:cs typeface="Arial" pitchFamily="34" charset="0"/>
              </a:rPr>
              <a:t>Driver drowsiness detection is a car safety technology which helps prevent accidents caused by the driver getting drowsy. Various studies have suggested that around 20% of all road accidents are fatigue-related, up to 50% on certain roads.</a:t>
            </a:r>
          </a:p>
          <a:p>
            <a:pPr marL="285750" indent="-285750" algn="just">
              <a:buFont typeface="Arial" panose="020B0604020202020204" pitchFamily="34" charset="0"/>
              <a:buChar char="•"/>
            </a:pPr>
            <a:endParaRPr lang="en-US" altLang="ko-KR" sz="2000" dirty="0">
              <a:solidFill>
                <a:schemeClr val="bg2"/>
              </a:solidFill>
              <a:latin typeface="Cambria" panose="02040503050406030204" pitchFamily="18" charset="0"/>
              <a:ea typeface="Cambria" panose="02040503050406030204" pitchFamily="18" charset="0"/>
              <a:cs typeface="Arial" pitchFamily="34" charset="0"/>
            </a:endParaRPr>
          </a:p>
          <a:p>
            <a:pPr marL="0" indent="0">
              <a:lnSpc>
                <a:spcPts val="3100"/>
              </a:lnSpc>
              <a:buNone/>
            </a:pPr>
            <a:endParaRPr lang="en-US" sz="1900" dirty="0">
              <a:solidFill>
                <a:schemeClr val="bg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54098EA-F89A-BEC3-177E-07F49F9FB974}"/>
              </a:ext>
            </a:extLst>
          </p:cNvPr>
          <p:cNvSpPr txBox="1"/>
          <p:nvPr/>
        </p:nvSpPr>
        <p:spPr>
          <a:xfrm>
            <a:off x="858644" y="1650380"/>
            <a:ext cx="10114156" cy="4031873"/>
          </a:xfrm>
          <a:prstGeom prst="rect">
            <a:avLst/>
          </a:prstGeom>
          <a:noFill/>
        </p:spPr>
        <p:txBody>
          <a:bodyPr wrap="square">
            <a:spAutoFit/>
          </a:bodyPr>
          <a:lstStyle/>
          <a:p>
            <a:r>
              <a:rPr lang="en-IN" sz="3200" dirty="0">
                <a:solidFill>
                  <a:srgbClr val="FFC000"/>
                </a:solidFill>
                <a:latin typeface="Kanit" panose="020B0604020202020204" charset="-34"/>
                <a:cs typeface="Kanit" panose="020B0604020202020204" charset="-34"/>
              </a:rPr>
              <a:t>Introduction &amp; Goal of the Project</a:t>
            </a:r>
            <a:r>
              <a:rPr lang="en-IN" sz="3200" dirty="0">
                <a:solidFill>
                  <a:schemeClr val="bg2"/>
                </a:solidFill>
                <a:latin typeface="Kanit" panose="020B0604020202020204" charset="-34"/>
                <a:cs typeface="Kanit" panose="020B0604020202020204" charset="-34"/>
              </a:rPr>
              <a:t>:</a:t>
            </a:r>
          </a:p>
          <a:p>
            <a:endParaRPr lang="en-IN" sz="3200" dirty="0">
              <a:solidFill>
                <a:schemeClr val="bg2"/>
              </a:solidFill>
              <a:latin typeface="Kanit" panose="020B0604020202020204" charset="-34"/>
              <a:cs typeface="Kanit" panose="020B0604020202020204" charset="-34"/>
            </a:endParaRPr>
          </a:p>
          <a:p>
            <a:r>
              <a:rPr lang="en-IN" sz="3200" dirty="0">
                <a:solidFill>
                  <a:schemeClr val="bg2"/>
                </a:solidFill>
                <a:latin typeface="Kanit" panose="020B0604020202020204" charset="-34"/>
                <a:cs typeface="Kanit" panose="020B0604020202020204" charset="-34"/>
              </a:rPr>
              <a:t>         The purpose of the project: a system that uses a webcam to monitor eye movements and detect drowsiness, alerting the user when prolonged eye closure is detected .  Detecting drowsiness through slow blinking or prolonged eye closure and triggering an alert using a beep sound.</a:t>
            </a:r>
          </a:p>
        </p:txBody>
      </p:sp>
      <p:pic>
        <p:nvPicPr>
          <p:cNvPr id="4" name="Picture 3">
            <a:extLst>
              <a:ext uri="{FF2B5EF4-FFF2-40B4-BE49-F238E27FC236}">
                <a16:creationId xmlns:a16="http://schemas.microsoft.com/office/drawing/2014/main" id="{593EEA78-EC43-909D-72E9-8A5299CD39EF}"/>
              </a:ext>
            </a:extLst>
          </p:cNvPr>
          <p:cNvPicPr>
            <a:picLocks noChangeAspect="1"/>
          </p:cNvPicPr>
          <p:nvPr/>
        </p:nvPicPr>
        <p:blipFill>
          <a:blip r:embed="rId2"/>
          <a:stretch>
            <a:fillRect/>
          </a:stretch>
        </p:blipFill>
        <p:spPr>
          <a:xfrm>
            <a:off x="8720255" y="5542022"/>
            <a:ext cx="4125952" cy="2297285"/>
          </a:xfrm>
          <a:prstGeom prst="rect">
            <a:avLst/>
          </a:prstGeom>
        </p:spPr>
      </p:pic>
    </p:spTree>
    <p:extLst>
      <p:ext uri="{BB962C8B-B14F-4D97-AF65-F5344CB8AC3E}">
        <p14:creationId xmlns:p14="http://schemas.microsoft.com/office/powerpoint/2010/main" val="13005272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47712" y="588288"/>
            <a:ext cx="6407229" cy="628293"/>
          </a:xfrm>
          <a:prstGeom prst="rect">
            <a:avLst/>
          </a:prstGeom>
          <a:noFill/>
          <a:ln/>
        </p:spPr>
        <p:txBody>
          <a:bodyPr wrap="none" lIns="0" tIns="0" rIns="0" bIns="0" rtlCol="0" anchor="t"/>
          <a:lstStyle/>
          <a:p>
            <a:pPr marL="0" indent="0">
              <a:lnSpc>
                <a:spcPts val="4900"/>
              </a:lnSpc>
              <a:buNone/>
            </a:pPr>
            <a:r>
              <a:rPr lang="en-US" sz="3950" dirty="0">
                <a:solidFill>
                  <a:srgbClr val="FFFFFF"/>
                </a:solidFill>
                <a:latin typeface="Kanit" pitchFamily="34" charset="0"/>
                <a:ea typeface="Kanit" pitchFamily="34" charset="-122"/>
                <a:cs typeface="Kanit" pitchFamily="34" charset="-120"/>
              </a:rPr>
              <a:t>Importing Essential Libraries</a:t>
            </a:r>
            <a:endParaRPr lang="en-US" sz="3950" dirty="0"/>
          </a:p>
        </p:txBody>
      </p:sp>
      <p:sp>
        <p:nvSpPr>
          <p:cNvPr id="4" name="Shape 1"/>
          <p:cNvSpPr/>
          <p:nvPr/>
        </p:nvSpPr>
        <p:spPr>
          <a:xfrm>
            <a:off x="747712" y="1777246"/>
            <a:ext cx="480655" cy="480655"/>
          </a:xfrm>
          <a:prstGeom prst="roundRect">
            <a:avLst>
              <a:gd name="adj" fmla="val 6668"/>
            </a:avLst>
          </a:prstGeom>
          <a:solidFill>
            <a:srgbClr val="2F2B54"/>
          </a:solidFill>
          <a:ln/>
        </p:spPr>
      </p:sp>
      <p:sp>
        <p:nvSpPr>
          <p:cNvPr id="5" name="Text 2"/>
          <p:cNvSpPr/>
          <p:nvPr/>
        </p:nvSpPr>
        <p:spPr>
          <a:xfrm>
            <a:off x="939879" y="1866781"/>
            <a:ext cx="96322" cy="301585"/>
          </a:xfrm>
          <a:prstGeom prst="rect">
            <a:avLst/>
          </a:prstGeom>
          <a:noFill/>
          <a:ln/>
        </p:spPr>
        <p:txBody>
          <a:bodyPr wrap="none" lIns="0" tIns="0" rIns="0" bIns="0" rtlCol="0" anchor="t"/>
          <a:lstStyle/>
          <a:p>
            <a:pPr marL="0" indent="0" algn="ctr">
              <a:lnSpc>
                <a:spcPts val="2350"/>
              </a:lnSpc>
              <a:buNone/>
            </a:pPr>
            <a:r>
              <a:rPr lang="en-US" sz="2350" dirty="0">
                <a:solidFill>
                  <a:srgbClr val="D9E1FF"/>
                </a:solidFill>
                <a:latin typeface="Kanit" pitchFamily="34" charset="0"/>
                <a:ea typeface="Kanit" pitchFamily="34" charset="-122"/>
                <a:cs typeface="Kanit" pitchFamily="34" charset="-120"/>
              </a:rPr>
              <a:t>1</a:t>
            </a:r>
            <a:endParaRPr lang="en-US" sz="2350" dirty="0"/>
          </a:p>
        </p:txBody>
      </p:sp>
      <p:sp>
        <p:nvSpPr>
          <p:cNvPr id="6" name="Text 3"/>
          <p:cNvSpPr/>
          <p:nvPr/>
        </p:nvSpPr>
        <p:spPr>
          <a:xfrm>
            <a:off x="1441966" y="1777246"/>
            <a:ext cx="2513528" cy="314087"/>
          </a:xfrm>
          <a:prstGeom prst="rect">
            <a:avLst/>
          </a:prstGeom>
          <a:noFill/>
          <a:ln/>
        </p:spPr>
        <p:txBody>
          <a:bodyPr wrap="none" lIns="0" tIns="0" rIns="0" bIns="0" rtlCol="0" anchor="t"/>
          <a:lstStyle/>
          <a:p>
            <a:pPr marL="0" indent="0">
              <a:lnSpc>
                <a:spcPts val="2450"/>
              </a:lnSpc>
              <a:buNone/>
            </a:pPr>
            <a:r>
              <a:rPr lang="en-US" sz="1950" dirty="0">
                <a:solidFill>
                  <a:srgbClr val="D9E1FF"/>
                </a:solidFill>
                <a:latin typeface="Kanit" pitchFamily="34" charset="0"/>
                <a:ea typeface="Kanit" pitchFamily="34" charset="-122"/>
                <a:cs typeface="Kanit" pitchFamily="34" charset="-120"/>
              </a:rPr>
              <a:t>Computer Vision</a:t>
            </a:r>
            <a:endParaRPr lang="en-US" sz="1950" dirty="0"/>
          </a:p>
        </p:txBody>
      </p:sp>
      <p:sp>
        <p:nvSpPr>
          <p:cNvPr id="7" name="Text 4"/>
          <p:cNvSpPr/>
          <p:nvPr/>
        </p:nvSpPr>
        <p:spPr>
          <a:xfrm>
            <a:off x="1441966" y="2219444"/>
            <a:ext cx="6954322" cy="683419"/>
          </a:xfrm>
          <a:prstGeom prst="rect">
            <a:avLst/>
          </a:prstGeom>
          <a:noFill/>
          <a:ln/>
        </p:spPr>
        <p:txBody>
          <a:bodyPr wrap="square" lIns="0" tIns="0" rIns="0" bIns="0" rtlCol="0" anchor="t"/>
          <a:lstStyle/>
          <a:p>
            <a:pPr marL="0" indent="0">
              <a:lnSpc>
                <a:spcPts val="2650"/>
              </a:lnSpc>
              <a:buNone/>
            </a:pPr>
            <a:r>
              <a:rPr lang="en-US" sz="1650" dirty="0">
                <a:solidFill>
                  <a:srgbClr val="D9E1FF"/>
                </a:solidFill>
                <a:latin typeface="Martel Sans Light" pitchFamily="34" charset="0"/>
                <a:ea typeface="Martel Sans Light" pitchFamily="34" charset="-122"/>
                <a:cs typeface="Martel Sans Light" pitchFamily="34" charset="-120"/>
              </a:rPr>
              <a:t>The project uses OpenCV (cv2) to capture and process video from the camera.</a:t>
            </a:r>
            <a:endParaRPr lang="en-US" sz="1650" dirty="0"/>
          </a:p>
        </p:txBody>
      </p:sp>
      <p:sp>
        <p:nvSpPr>
          <p:cNvPr id="8" name="Shape 5"/>
          <p:cNvSpPr/>
          <p:nvPr/>
        </p:nvSpPr>
        <p:spPr>
          <a:xfrm>
            <a:off x="747712" y="3356729"/>
            <a:ext cx="480655" cy="480655"/>
          </a:xfrm>
          <a:prstGeom prst="roundRect">
            <a:avLst>
              <a:gd name="adj" fmla="val 6668"/>
            </a:avLst>
          </a:prstGeom>
          <a:solidFill>
            <a:srgbClr val="2F2B54"/>
          </a:solidFill>
          <a:ln/>
        </p:spPr>
      </p:sp>
      <p:sp>
        <p:nvSpPr>
          <p:cNvPr id="9" name="Text 6"/>
          <p:cNvSpPr/>
          <p:nvPr/>
        </p:nvSpPr>
        <p:spPr>
          <a:xfrm>
            <a:off x="911185" y="3446264"/>
            <a:ext cx="153591" cy="301585"/>
          </a:xfrm>
          <a:prstGeom prst="rect">
            <a:avLst/>
          </a:prstGeom>
          <a:noFill/>
          <a:ln/>
        </p:spPr>
        <p:txBody>
          <a:bodyPr wrap="none" lIns="0" tIns="0" rIns="0" bIns="0" rtlCol="0" anchor="t"/>
          <a:lstStyle/>
          <a:p>
            <a:pPr marL="0" indent="0" algn="ctr">
              <a:lnSpc>
                <a:spcPts val="2350"/>
              </a:lnSpc>
              <a:buNone/>
            </a:pPr>
            <a:r>
              <a:rPr lang="en-US" sz="2350" dirty="0">
                <a:solidFill>
                  <a:srgbClr val="D9E1FF"/>
                </a:solidFill>
                <a:latin typeface="Kanit" pitchFamily="34" charset="0"/>
                <a:ea typeface="Kanit" pitchFamily="34" charset="-122"/>
                <a:cs typeface="Kanit" pitchFamily="34" charset="-120"/>
              </a:rPr>
              <a:t>2</a:t>
            </a:r>
            <a:endParaRPr lang="en-US" sz="2350" dirty="0"/>
          </a:p>
        </p:txBody>
      </p:sp>
      <p:sp>
        <p:nvSpPr>
          <p:cNvPr id="10" name="Text 7"/>
          <p:cNvSpPr/>
          <p:nvPr/>
        </p:nvSpPr>
        <p:spPr>
          <a:xfrm>
            <a:off x="1441966" y="3356729"/>
            <a:ext cx="2513528" cy="314087"/>
          </a:xfrm>
          <a:prstGeom prst="rect">
            <a:avLst/>
          </a:prstGeom>
          <a:noFill/>
          <a:ln/>
        </p:spPr>
        <p:txBody>
          <a:bodyPr wrap="none" lIns="0" tIns="0" rIns="0" bIns="0" rtlCol="0" anchor="t"/>
          <a:lstStyle/>
          <a:p>
            <a:pPr marL="0" indent="0">
              <a:lnSpc>
                <a:spcPts val="2450"/>
              </a:lnSpc>
              <a:buNone/>
            </a:pPr>
            <a:r>
              <a:rPr lang="en-US" sz="1950" dirty="0">
                <a:solidFill>
                  <a:srgbClr val="D9E1FF"/>
                </a:solidFill>
                <a:latin typeface="Kanit" pitchFamily="34" charset="0"/>
                <a:ea typeface="Kanit" pitchFamily="34" charset="-122"/>
                <a:cs typeface="Kanit" pitchFamily="34" charset="-120"/>
              </a:rPr>
              <a:t>Facial Analysis</a:t>
            </a:r>
            <a:endParaRPr lang="en-US" sz="1950" dirty="0"/>
          </a:p>
        </p:txBody>
      </p:sp>
      <p:sp>
        <p:nvSpPr>
          <p:cNvPr id="11" name="Text 8"/>
          <p:cNvSpPr/>
          <p:nvPr/>
        </p:nvSpPr>
        <p:spPr>
          <a:xfrm>
            <a:off x="1441966" y="3798927"/>
            <a:ext cx="6954322" cy="683419"/>
          </a:xfrm>
          <a:prstGeom prst="rect">
            <a:avLst/>
          </a:prstGeom>
          <a:noFill/>
          <a:ln/>
        </p:spPr>
        <p:txBody>
          <a:bodyPr wrap="square" lIns="0" tIns="0" rIns="0" bIns="0" rtlCol="0" anchor="t"/>
          <a:lstStyle/>
          <a:p>
            <a:pPr marL="0" indent="0">
              <a:lnSpc>
                <a:spcPts val="2650"/>
              </a:lnSpc>
              <a:buNone/>
            </a:pPr>
            <a:r>
              <a:rPr lang="en-US" sz="1650" dirty="0">
                <a:solidFill>
                  <a:srgbClr val="D9E1FF"/>
                </a:solidFill>
                <a:latin typeface="Martel Sans Light" pitchFamily="34" charset="0"/>
                <a:ea typeface="Martel Sans Light" pitchFamily="34" charset="-122"/>
                <a:cs typeface="Martel Sans Light" pitchFamily="34" charset="-120"/>
              </a:rPr>
              <a:t>dlib is used to detect faces and locate key facial features like the eyes.</a:t>
            </a:r>
            <a:endParaRPr lang="en-US" sz="1650" dirty="0"/>
          </a:p>
        </p:txBody>
      </p:sp>
      <p:sp>
        <p:nvSpPr>
          <p:cNvPr id="12" name="Shape 9"/>
          <p:cNvSpPr/>
          <p:nvPr/>
        </p:nvSpPr>
        <p:spPr>
          <a:xfrm>
            <a:off x="747712" y="4936212"/>
            <a:ext cx="480655" cy="480655"/>
          </a:xfrm>
          <a:prstGeom prst="roundRect">
            <a:avLst>
              <a:gd name="adj" fmla="val 6668"/>
            </a:avLst>
          </a:prstGeom>
          <a:solidFill>
            <a:srgbClr val="2F2B54"/>
          </a:solidFill>
          <a:ln/>
        </p:spPr>
      </p:sp>
      <p:sp>
        <p:nvSpPr>
          <p:cNvPr id="13" name="Text 10"/>
          <p:cNvSpPr/>
          <p:nvPr/>
        </p:nvSpPr>
        <p:spPr>
          <a:xfrm>
            <a:off x="909757" y="5025747"/>
            <a:ext cx="156567" cy="301585"/>
          </a:xfrm>
          <a:prstGeom prst="rect">
            <a:avLst/>
          </a:prstGeom>
          <a:noFill/>
          <a:ln/>
        </p:spPr>
        <p:txBody>
          <a:bodyPr wrap="none" lIns="0" tIns="0" rIns="0" bIns="0" rtlCol="0" anchor="t"/>
          <a:lstStyle/>
          <a:p>
            <a:pPr marL="0" indent="0" algn="ctr">
              <a:lnSpc>
                <a:spcPts val="2350"/>
              </a:lnSpc>
              <a:buNone/>
            </a:pPr>
            <a:r>
              <a:rPr lang="en-US" sz="2350" dirty="0">
                <a:solidFill>
                  <a:srgbClr val="D9E1FF"/>
                </a:solidFill>
                <a:latin typeface="Kanit" pitchFamily="34" charset="0"/>
                <a:ea typeface="Kanit" pitchFamily="34" charset="-122"/>
                <a:cs typeface="Kanit" pitchFamily="34" charset="-120"/>
              </a:rPr>
              <a:t>3</a:t>
            </a:r>
            <a:endParaRPr lang="en-US" sz="2350" dirty="0"/>
          </a:p>
        </p:txBody>
      </p:sp>
      <p:sp>
        <p:nvSpPr>
          <p:cNvPr id="14" name="Text 11"/>
          <p:cNvSpPr/>
          <p:nvPr/>
        </p:nvSpPr>
        <p:spPr>
          <a:xfrm>
            <a:off x="1441966" y="4936212"/>
            <a:ext cx="2513528" cy="314087"/>
          </a:xfrm>
          <a:prstGeom prst="rect">
            <a:avLst/>
          </a:prstGeom>
          <a:noFill/>
          <a:ln/>
        </p:spPr>
        <p:txBody>
          <a:bodyPr wrap="none" lIns="0" tIns="0" rIns="0" bIns="0" rtlCol="0" anchor="t"/>
          <a:lstStyle/>
          <a:p>
            <a:pPr marL="0" indent="0">
              <a:lnSpc>
                <a:spcPts val="2450"/>
              </a:lnSpc>
              <a:buNone/>
            </a:pPr>
            <a:r>
              <a:rPr lang="en-US" sz="1950" dirty="0">
                <a:solidFill>
                  <a:srgbClr val="D9E1FF"/>
                </a:solidFill>
                <a:latin typeface="Kanit" pitchFamily="34" charset="0"/>
                <a:ea typeface="Kanit" pitchFamily="34" charset="-122"/>
                <a:cs typeface="Kanit" pitchFamily="34" charset="-120"/>
              </a:rPr>
              <a:t>Mathematical Tools</a:t>
            </a:r>
            <a:endParaRPr lang="en-US" sz="1950" dirty="0"/>
          </a:p>
        </p:txBody>
      </p:sp>
      <p:sp>
        <p:nvSpPr>
          <p:cNvPr id="15" name="Text 12"/>
          <p:cNvSpPr/>
          <p:nvPr/>
        </p:nvSpPr>
        <p:spPr>
          <a:xfrm>
            <a:off x="1441966" y="5378410"/>
            <a:ext cx="6954322" cy="683419"/>
          </a:xfrm>
          <a:prstGeom prst="rect">
            <a:avLst/>
          </a:prstGeom>
          <a:noFill/>
          <a:ln/>
        </p:spPr>
        <p:txBody>
          <a:bodyPr wrap="square" lIns="0" tIns="0" rIns="0" bIns="0" rtlCol="0" anchor="t"/>
          <a:lstStyle/>
          <a:p>
            <a:pPr marL="0" indent="0">
              <a:lnSpc>
                <a:spcPts val="2650"/>
              </a:lnSpc>
              <a:buNone/>
            </a:pPr>
            <a:r>
              <a:rPr lang="en-US" sz="1650" dirty="0">
                <a:solidFill>
                  <a:srgbClr val="D9E1FF"/>
                </a:solidFill>
                <a:latin typeface="Martel Sans Light" pitchFamily="34" charset="0"/>
                <a:ea typeface="Martel Sans Light" pitchFamily="34" charset="-122"/>
                <a:cs typeface="Martel Sans Light" pitchFamily="34" charset="-120"/>
              </a:rPr>
              <a:t>scipy and numpy provide the necessary mathematical functions for analyzing eye movement patterns.</a:t>
            </a:r>
            <a:endParaRPr lang="en-US" sz="1650" dirty="0"/>
          </a:p>
        </p:txBody>
      </p:sp>
      <p:sp>
        <p:nvSpPr>
          <p:cNvPr id="16" name="Shape 13"/>
          <p:cNvSpPr/>
          <p:nvPr/>
        </p:nvSpPr>
        <p:spPr>
          <a:xfrm>
            <a:off x="747712" y="6515695"/>
            <a:ext cx="480655" cy="480655"/>
          </a:xfrm>
          <a:prstGeom prst="roundRect">
            <a:avLst>
              <a:gd name="adj" fmla="val 6668"/>
            </a:avLst>
          </a:prstGeom>
          <a:solidFill>
            <a:srgbClr val="2F2B54"/>
          </a:solidFill>
          <a:ln/>
        </p:spPr>
      </p:sp>
      <p:sp>
        <p:nvSpPr>
          <p:cNvPr id="17" name="Text 14"/>
          <p:cNvSpPr/>
          <p:nvPr/>
        </p:nvSpPr>
        <p:spPr>
          <a:xfrm>
            <a:off x="906066" y="6605230"/>
            <a:ext cx="163830" cy="301585"/>
          </a:xfrm>
          <a:prstGeom prst="rect">
            <a:avLst/>
          </a:prstGeom>
          <a:noFill/>
          <a:ln/>
        </p:spPr>
        <p:txBody>
          <a:bodyPr wrap="none" lIns="0" tIns="0" rIns="0" bIns="0" rtlCol="0" anchor="t"/>
          <a:lstStyle/>
          <a:p>
            <a:pPr marL="0" indent="0" algn="ctr">
              <a:lnSpc>
                <a:spcPts val="2350"/>
              </a:lnSpc>
              <a:buNone/>
            </a:pPr>
            <a:r>
              <a:rPr lang="en-US" sz="2350" dirty="0">
                <a:solidFill>
                  <a:srgbClr val="D9E1FF"/>
                </a:solidFill>
                <a:latin typeface="Kanit" pitchFamily="34" charset="0"/>
                <a:ea typeface="Kanit" pitchFamily="34" charset="-122"/>
                <a:cs typeface="Kanit" pitchFamily="34" charset="-120"/>
              </a:rPr>
              <a:t>4</a:t>
            </a:r>
            <a:endParaRPr lang="en-US" sz="2350" dirty="0"/>
          </a:p>
        </p:txBody>
      </p:sp>
      <p:sp>
        <p:nvSpPr>
          <p:cNvPr id="18" name="Text 15"/>
          <p:cNvSpPr/>
          <p:nvPr/>
        </p:nvSpPr>
        <p:spPr>
          <a:xfrm>
            <a:off x="1441966" y="6515695"/>
            <a:ext cx="2513528" cy="314087"/>
          </a:xfrm>
          <a:prstGeom prst="rect">
            <a:avLst/>
          </a:prstGeom>
          <a:noFill/>
          <a:ln/>
        </p:spPr>
        <p:txBody>
          <a:bodyPr wrap="none" lIns="0" tIns="0" rIns="0" bIns="0" rtlCol="0" anchor="t"/>
          <a:lstStyle/>
          <a:p>
            <a:pPr marL="0" indent="0">
              <a:lnSpc>
                <a:spcPts val="2450"/>
              </a:lnSpc>
              <a:buNone/>
            </a:pPr>
            <a:r>
              <a:rPr lang="en-US" sz="1950" dirty="0">
                <a:solidFill>
                  <a:srgbClr val="D9E1FF"/>
                </a:solidFill>
                <a:latin typeface="Kanit" pitchFamily="34" charset="0"/>
                <a:ea typeface="Kanit" pitchFamily="34" charset="-122"/>
                <a:cs typeface="Kanit" pitchFamily="34" charset="-120"/>
              </a:rPr>
              <a:t>Audio Alerts</a:t>
            </a:r>
            <a:endParaRPr lang="en-US" sz="1950" dirty="0"/>
          </a:p>
        </p:txBody>
      </p:sp>
      <p:sp>
        <p:nvSpPr>
          <p:cNvPr id="19" name="Text 16"/>
          <p:cNvSpPr/>
          <p:nvPr/>
        </p:nvSpPr>
        <p:spPr>
          <a:xfrm>
            <a:off x="1441966" y="6957893"/>
            <a:ext cx="6954322" cy="683419"/>
          </a:xfrm>
          <a:prstGeom prst="rect">
            <a:avLst/>
          </a:prstGeom>
          <a:noFill/>
          <a:ln/>
        </p:spPr>
        <p:txBody>
          <a:bodyPr wrap="square" lIns="0" tIns="0" rIns="0" bIns="0" rtlCol="0" anchor="t"/>
          <a:lstStyle/>
          <a:p>
            <a:pPr marL="0" indent="0">
              <a:lnSpc>
                <a:spcPts val="2650"/>
              </a:lnSpc>
              <a:buNone/>
            </a:pPr>
            <a:r>
              <a:rPr lang="en-US" sz="1650" dirty="0">
                <a:solidFill>
                  <a:srgbClr val="D9E1FF"/>
                </a:solidFill>
                <a:latin typeface="Martel Sans Light" pitchFamily="34" charset="0"/>
                <a:ea typeface="Martel Sans Light" pitchFamily="34" charset="-122"/>
                <a:cs typeface="Martel Sans Light" pitchFamily="34" charset="-120"/>
              </a:rPr>
              <a:t>The winsound library is used to play a beep sound when drowsiness is detected.</a:t>
            </a:r>
            <a:endParaRPr lang="en-US" sz="16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60F7E5F-8490-2CD0-4B13-03A963EF563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9502" y="2711476"/>
            <a:ext cx="5790367" cy="4737538"/>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2CCE9E2C-0EC8-5089-CE59-8C3C254D3170}"/>
              </a:ext>
            </a:extLst>
          </p:cNvPr>
          <p:cNvSpPr txBox="1"/>
          <p:nvPr/>
        </p:nvSpPr>
        <p:spPr>
          <a:xfrm>
            <a:off x="6835698" y="2903761"/>
            <a:ext cx="7315200" cy="4093428"/>
          </a:xfrm>
          <a:prstGeom prst="rect">
            <a:avLst/>
          </a:prstGeom>
          <a:noFill/>
        </p:spPr>
        <p:txBody>
          <a:bodyPr wrap="square">
            <a:spAutoFit/>
          </a:bodyPr>
          <a:lstStyle/>
          <a:p>
            <a:pPr marL="285750" indent="-285750" algn="just">
              <a:buFont typeface="Arial" panose="020B0604020202020204" pitchFamily="34" charset="0"/>
              <a:buChar char="•"/>
            </a:pPr>
            <a:r>
              <a:rPr lang="en-US" altLang="ko-KR" sz="2000" dirty="0">
                <a:solidFill>
                  <a:schemeClr val="bg1"/>
                </a:solidFill>
                <a:latin typeface="Kanit" panose="020B0604020202020204" charset="-34"/>
                <a:cs typeface="Kanit" panose="020B0604020202020204" charset="-34"/>
              </a:rPr>
              <a:t>The pre-trained facial landmark detector inside the </a:t>
            </a:r>
            <a:r>
              <a:rPr lang="en-US" altLang="ko-KR" sz="2000" dirty="0" err="1">
                <a:solidFill>
                  <a:schemeClr val="bg1"/>
                </a:solidFill>
                <a:latin typeface="Kanit" panose="020B0604020202020204" charset="-34"/>
                <a:cs typeface="Kanit" panose="020B0604020202020204" charset="-34"/>
              </a:rPr>
              <a:t>dlib</a:t>
            </a:r>
            <a:r>
              <a:rPr lang="en-US" altLang="ko-KR" sz="2000" dirty="0">
                <a:solidFill>
                  <a:schemeClr val="bg1"/>
                </a:solidFill>
                <a:latin typeface="Kanit" panose="020B0604020202020204" charset="-34"/>
                <a:cs typeface="Kanit" panose="020B0604020202020204" charset="-34"/>
              </a:rPr>
              <a:t> library is used to estimate the location of 68 (x, y)-coordinates that map to facial structures on the face.</a:t>
            </a:r>
          </a:p>
          <a:p>
            <a:pPr marL="285750" indent="-285750" algn="just">
              <a:buFont typeface="Arial" panose="020B0604020202020204" pitchFamily="34" charset="0"/>
              <a:buChar char="•"/>
            </a:pPr>
            <a:r>
              <a:rPr lang="en-US" altLang="ko-KR" sz="2000" dirty="0">
                <a:solidFill>
                  <a:schemeClr val="bg1"/>
                </a:solidFill>
                <a:latin typeface="Kanit" panose="020B0604020202020204" charset="-34"/>
                <a:cs typeface="Kanit" panose="020B0604020202020204" charset="-34"/>
              </a:rPr>
              <a:t>Facial landmarks are used for localizing and representing salient regions or facial parts of the person’s face, such as:</a:t>
            </a:r>
          </a:p>
          <a:p>
            <a:pPr algn="just"/>
            <a:endParaRPr lang="en-US" altLang="ko-KR" sz="2000" dirty="0">
              <a:solidFill>
                <a:schemeClr val="bg1"/>
              </a:solidFill>
              <a:latin typeface="Kanit" panose="020B0604020202020204" charset="-34"/>
              <a:cs typeface="Kanit" panose="020B0604020202020204" charset="-34"/>
            </a:endParaRPr>
          </a:p>
          <a:p>
            <a:pPr marL="285750" indent="-285750" algn="just">
              <a:buFont typeface="Arial" panose="020B0604020202020204" pitchFamily="34" charset="0"/>
              <a:buChar char="•"/>
            </a:pPr>
            <a:r>
              <a:rPr lang="en-US" altLang="ko-KR" sz="2000" b="1" dirty="0">
                <a:solidFill>
                  <a:schemeClr val="bg1"/>
                </a:solidFill>
                <a:latin typeface="Kanit" panose="020B0604020202020204" charset="-34"/>
                <a:cs typeface="Kanit" panose="020B0604020202020204" charset="-34"/>
              </a:rPr>
              <a:t>Nose</a:t>
            </a:r>
          </a:p>
          <a:p>
            <a:pPr marL="285750" lvl="2" indent="-285750" algn="just">
              <a:buFont typeface="Arial" panose="020B0604020202020204" pitchFamily="34" charset="0"/>
              <a:buChar char="•"/>
            </a:pPr>
            <a:r>
              <a:rPr lang="en-US" altLang="ko-KR" sz="2000" b="1" dirty="0">
                <a:solidFill>
                  <a:schemeClr val="bg1"/>
                </a:solidFill>
                <a:latin typeface="Kanit" panose="020B0604020202020204" charset="-34"/>
                <a:cs typeface="Kanit" panose="020B0604020202020204" charset="-34"/>
              </a:rPr>
              <a:t>Jaws</a:t>
            </a:r>
          </a:p>
          <a:p>
            <a:pPr marL="285750" indent="-285750" algn="just">
              <a:buFont typeface="Arial" panose="020B0604020202020204" pitchFamily="34" charset="0"/>
              <a:buChar char="•"/>
            </a:pPr>
            <a:r>
              <a:rPr lang="en-US" altLang="ko-KR" sz="2000" b="1" dirty="0">
                <a:solidFill>
                  <a:schemeClr val="bg1"/>
                </a:solidFill>
                <a:latin typeface="Kanit" panose="020B0604020202020204" charset="-34"/>
                <a:cs typeface="Kanit" panose="020B0604020202020204" charset="-34"/>
              </a:rPr>
              <a:t>Left eye</a:t>
            </a:r>
          </a:p>
          <a:p>
            <a:pPr marL="285750" lvl="2" indent="-285750" algn="just">
              <a:buFont typeface="Arial" panose="020B0604020202020204" pitchFamily="34" charset="0"/>
              <a:buChar char="•"/>
            </a:pPr>
            <a:r>
              <a:rPr lang="en-US" altLang="ko-KR" sz="2000" b="1" dirty="0">
                <a:solidFill>
                  <a:schemeClr val="bg1"/>
                </a:solidFill>
                <a:latin typeface="Kanit" panose="020B0604020202020204" charset="-34"/>
                <a:cs typeface="Kanit" panose="020B0604020202020204" charset="-34"/>
              </a:rPr>
              <a:t>Right eye</a:t>
            </a:r>
          </a:p>
          <a:p>
            <a:pPr marL="285750" lvl="2" indent="-285750" algn="just">
              <a:buFont typeface="Arial" panose="020B0604020202020204" pitchFamily="34" charset="0"/>
              <a:buChar char="•"/>
            </a:pPr>
            <a:r>
              <a:rPr lang="en-US" altLang="ko-KR" sz="2000" b="1" dirty="0">
                <a:solidFill>
                  <a:schemeClr val="bg1"/>
                </a:solidFill>
                <a:latin typeface="Kanit" panose="020B0604020202020204" charset="-34"/>
                <a:cs typeface="Kanit" panose="020B0604020202020204" charset="-34"/>
              </a:rPr>
              <a:t>Left eyebrow</a:t>
            </a:r>
          </a:p>
          <a:p>
            <a:pPr marL="285750" lvl="2" indent="-285750" algn="just">
              <a:buFont typeface="Arial" panose="020B0604020202020204" pitchFamily="34" charset="0"/>
              <a:buChar char="•"/>
            </a:pPr>
            <a:r>
              <a:rPr lang="en-US" altLang="ko-KR" sz="2000" b="1" dirty="0">
                <a:solidFill>
                  <a:schemeClr val="bg1"/>
                </a:solidFill>
                <a:latin typeface="Kanit" panose="020B0604020202020204" charset="-34"/>
                <a:cs typeface="Kanit" panose="020B0604020202020204" charset="-34"/>
              </a:rPr>
              <a:t>Mouth</a:t>
            </a:r>
          </a:p>
          <a:p>
            <a:pPr marL="285750" indent="-285750" algn="just">
              <a:buFont typeface="Arial" panose="020B0604020202020204" pitchFamily="34" charset="0"/>
              <a:buChar char="•"/>
            </a:pPr>
            <a:r>
              <a:rPr lang="en-US" altLang="ko-KR" sz="2000" b="1" dirty="0">
                <a:solidFill>
                  <a:schemeClr val="bg1"/>
                </a:solidFill>
                <a:latin typeface="Kanit" panose="020B0604020202020204" charset="-34"/>
                <a:cs typeface="Kanit" panose="020B0604020202020204" charset="-34"/>
              </a:rPr>
              <a:t>Right eyebrow</a:t>
            </a:r>
          </a:p>
        </p:txBody>
      </p:sp>
      <p:sp>
        <p:nvSpPr>
          <p:cNvPr id="6" name="TextBox 5">
            <a:extLst>
              <a:ext uri="{FF2B5EF4-FFF2-40B4-BE49-F238E27FC236}">
                <a16:creationId xmlns:a16="http://schemas.microsoft.com/office/drawing/2014/main" id="{BE4181EF-98E9-0E5C-A0E7-1A62077368EC}"/>
              </a:ext>
            </a:extLst>
          </p:cNvPr>
          <p:cNvSpPr txBox="1"/>
          <p:nvPr/>
        </p:nvSpPr>
        <p:spPr>
          <a:xfrm>
            <a:off x="3791414" y="656140"/>
            <a:ext cx="7750098" cy="646331"/>
          </a:xfrm>
          <a:prstGeom prst="rect">
            <a:avLst/>
          </a:prstGeom>
          <a:noFill/>
        </p:spPr>
        <p:txBody>
          <a:bodyPr wrap="square">
            <a:spAutoFit/>
          </a:bodyPr>
          <a:lstStyle/>
          <a:p>
            <a:r>
              <a:rPr lang="en-IN" sz="3600" b="1" dirty="0" err="1">
                <a:solidFill>
                  <a:srgbClr val="00B0F0"/>
                </a:solidFill>
                <a:latin typeface="Kanit" panose="020B0604020202020204" charset="-34"/>
                <a:ea typeface="Cambria" panose="02040503050406030204" pitchFamily="18" charset="0"/>
                <a:cs typeface="Kanit" panose="020B0604020202020204" charset="-34"/>
              </a:rPr>
              <a:t>dlib’s</a:t>
            </a:r>
            <a:r>
              <a:rPr lang="en-IN" sz="3600" b="1" dirty="0">
                <a:solidFill>
                  <a:srgbClr val="00B0F0"/>
                </a:solidFill>
                <a:latin typeface="Kanit" panose="020B0604020202020204" charset="-34"/>
                <a:ea typeface="Cambria" panose="02040503050406030204" pitchFamily="18" charset="0"/>
                <a:cs typeface="Kanit" panose="020B0604020202020204" charset="-34"/>
              </a:rPr>
              <a:t> facial landmark detector</a:t>
            </a:r>
            <a:endParaRPr lang="en-IN" sz="3600" dirty="0">
              <a:solidFill>
                <a:srgbClr val="00B0F0"/>
              </a:solidFill>
              <a:latin typeface="Kanit" panose="020B0604020202020204" charset="-34"/>
              <a:cs typeface="Kanit" panose="020B0604020202020204" charset="-34"/>
            </a:endParaRPr>
          </a:p>
        </p:txBody>
      </p:sp>
    </p:spTree>
    <p:extLst>
      <p:ext uri="{BB962C8B-B14F-4D97-AF65-F5344CB8AC3E}">
        <p14:creationId xmlns:p14="http://schemas.microsoft.com/office/powerpoint/2010/main" val="26698300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08633" y="870228"/>
            <a:ext cx="7563326" cy="606981"/>
          </a:xfrm>
          <a:prstGeom prst="rect">
            <a:avLst/>
          </a:prstGeom>
          <a:noFill/>
          <a:ln/>
        </p:spPr>
        <p:txBody>
          <a:bodyPr wrap="none" lIns="0" tIns="0" rIns="0" bIns="0" rtlCol="0" anchor="t"/>
          <a:lstStyle/>
          <a:p>
            <a:pPr marL="0" indent="0">
              <a:lnSpc>
                <a:spcPts val="4750"/>
              </a:lnSpc>
              <a:buNone/>
            </a:pPr>
            <a:r>
              <a:rPr lang="en-US" sz="3800" dirty="0">
                <a:solidFill>
                  <a:srgbClr val="FFFFFF"/>
                </a:solidFill>
                <a:latin typeface="Kanit" pitchFamily="34" charset="0"/>
                <a:ea typeface="Kanit" pitchFamily="34" charset="-122"/>
                <a:cs typeface="Kanit" pitchFamily="34" charset="-120"/>
              </a:rPr>
              <a:t>Calculating Eye Aspect Ratio (EAR)</a:t>
            </a:r>
            <a:endParaRPr lang="en-US" sz="3800" dirty="0"/>
          </a:p>
        </p:txBody>
      </p:sp>
      <p:sp>
        <p:nvSpPr>
          <p:cNvPr id="4" name="Shape 1"/>
          <p:cNvSpPr/>
          <p:nvPr/>
        </p:nvSpPr>
        <p:spPr>
          <a:xfrm>
            <a:off x="6506766" y="1786771"/>
            <a:ext cx="22860" cy="5572601"/>
          </a:xfrm>
          <a:prstGeom prst="roundRect">
            <a:avLst>
              <a:gd name="adj" fmla="val 135421"/>
            </a:avLst>
          </a:prstGeom>
          <a:solidFill>
            <a:srgbClr val="48446D"/>
          </a:solidFill>
          <a:ln/>
        </p:spPr>
      </p:sp>
      <p:sp>
        <p:nvSpPr>
          <p:cNvPr id="5" name="Shape 2"/>
          <p:cNvSpPr/>
          <p:nvPr/>
        </p:nvSpPr>
        <p:spPr>
          <a:xfrm>
            <a:off x="6727507" y="2239685"/>
            <a:ext cx="722233" cy="22860"/>
          </a:xfrm>
          <a:prstGeom prst="roundRect">
            <a:avLst>
              <a:gd name="adj" fmla="val 135421"/>
            </a:avLst>
          </a:prstGeom>
          <a:solidFill>
            <a:srgbClr val="48446D"/>
          </a:solidFill>
          <a:ln/>
        </p:spPr>
      </p:sp>
      <p:sp>
        <p:nvSpPr>
          <p:cNvPr id="6" name="Shape 3"/>
          <p:cNvSpPr/>
          <p:nvPr/>
        </p:nvSpPr>
        <p:spPr>
          <a:xfrm>
            <a:off x="6286024" y="2018943"/>
            <a:ext cx="464344" cy="464344"/>
          </a:xfrm>
          <a:prstGeom prst="roundRect">
            <a:avLst>
              <a:gd name="adj" fmla="val 6667"/>
            </a:avLst>
          </a:prstGeom>
          <a:solidFill>
            <a:srgbClr val="2F2B54"/>
          </a:solidFill>
          <a:ln/>
        </p:spPr>
      </p:sp>
      <p:sp>
        <p:nvSpPr>
          <p:cNvPr id="7" name="Text 4"/>
          <p:cNvSpPr/>
          <p:nvPr/>
        </p:nvSpPr>
        <p:spPr>
          <a:xfrm>
            <a:off x="6471642" y="2105382"/>
            <a:ext cx="92988" cy="291346"/>
          </a:xfrm>
          <a:prstGeom prst="rect">
            <a:avLst/>
          </a:prstGeom>
          <a:noFill/>
          <a:ln/>
        </p:spPr>
        <p:txBody>
          <a:bodyPr wrap="none" lIns="0" tIns="0" rIns="0" bIns="0" rtlCol="0" anchor="t"/>
          <a:lstStyle/>
          <a:p>
            <a:pPr marL="0" indent="0" algn="ctr">
              <a:lnSpc>
                <a:spcPts val="2250"/>
              </a:lnSpc>
              <a:buNone/>
            </a:pPr>
            <a:r>
              <a:rPr lang="en-US" sz="2250" dirty="0">
                <a:solidFill>
                  <a:srgbClr val="D9E1FF"/>
                </a:solidFill>
                <a:latin typeface="Kanit" pitchFamily="34" charset="0"/>
                <a:ea typeface="Kanit" pitchFamily="34" charset="-122"/>
                <a:cs typeface="Kanit" pitchFamily="34" charset="-120"/>
              </a:rPr>
              <a:t>1</a:t>
            </a:r>
            <a:endParaRPr lang="en-US" sz="2250" dirty="0"/>
          </a:p>
        </p:txBody>
      </p:sp>
      <p:sp>
        <p:nvSpPr>
          <p:cNvPr id="8" name="Text 5"/>
          <p:cNvSpPr/>
          <p:nvPr/>
        </p:nvSpPr>
        <p:spPr>
          <a:xfrm>
            <a:off x="7653218" y="1993106"/>
            <a:ext cx="2427922" cy="303371"/>
          </a:xfrm>
          <a:prstGeom prst="rect">
            <a:avLst/>
          </a:prstGeom>
          <a:noFill/>
          <a:ln/>
        </p:spPr>
        <p:txBody>
          <a:bodyPr wrap="none" lIns="0" tIns="0" rIns="0" bIns="0" rtlCol="0" anchor="t"/>
          <a:lstStyle/>
          <a:p>
            <a:pPr marL="0" indent="0" algn="l">
              <a:lnSpc>
                <a:spcPts val="2350"/>
              </a:lnSpc>
              <a:buNone/>
            </a:pPr>
            <a:r>
              <a:rPr lang="en-US" sz="1900" dirty="0">
                <a:solidFill>
                  <a:srgbClr val="D9E1FF"/>
                </a:solidFill>
                <a:latin typeface="Kanit" pitchFamily="34" charset="0"/>
                <a:ea typeface="Kanit" pitchFamily="34" charset="-122"/>
                <a:cs typeface="Kanit" pitchFamily="34" charset="-120"/>
              </a:rPr>
              <a:t>Eye Landmarks</a:t>
            </a:r>
            <a:endParaRPr lang="en-US" sz="1900" dirty="0"/>
          </a:p>
        </p:txBody>
      </p:sp>
      <p:sp>
        <p:nvSpPr>
          <p:cNvPr id="9" name="Text 6"/>
          <p:cNvSpPr/>
          <p:nvPr/>
        </p:nvSpPr>
        <p:spPr>
          <a:xfrm>
            <a:off x="7653218" y="2420303"/>
            <a:ext cx="6254948" cy="660083"/>
          </a:xfrm>
          <a:prstGeom prst="rect">
            <a:avLst/>
          </a:prstGeom>
          <a:noFill/>
          <a:ln/>
        </p:spPr>
        <p:txBody>
          <a:bodyPr wrap="square" lIns="0" tIns="0" rIns="0" bIns="0" rtlCol="0" anchor="t"/>
          <a:lstStyle/>
          <a:p>
            <a:pPr marL="0" indent="0" algn="l">
              <a:lnSpc>
                <a:spcPts val="2600"/>
              </a:lnSpc>
              <a:buNone/>
            </a:pPr>
            <a:r>
              <a:rPr lang="en-US" sz="1600" dirty="0">
                <a:solidFill>
                  <a:srgbClr val="D9E1FF"/>
                </a:solidFill>
                <a:latin typeface="Martel Sans Light" pitchFamily="34" charset="0"/>
                <a:ea typeface="Martel Sans Light" pitchFamily="34" charset="-122"/>
                <a:cs typeface="Martel Sans Light" pitchFamily="34" charset="-120"/>
              </a:rPr>
              <a:t>The program uses dlib to detect 6 key points around the eye, which are used to calculate the Eye Aspect Ratio (EAR).</a:t>
            </a:r>
            <a:endParaRPr lang="en-US" sz="1600" dirty="0"/>
          </a:p>
        </p:txBody>
      </p:sp>
      <p:sp>
        <p:nvSpPr>
          <p:cNvPr id="10" name="Shape 7"/>
          <p:cNvSpPr/>
          <p:nvPr/>
        </p:nvSpPr>
        <p:spPr>
          <a:xfrm>
            <a:off x="6727507" y="3945969"/>
            <a:ext cx="722233" cy="22860"/>
          </a:xfrm>
          <a:prstGeom prst="roundRect">
            <a:avLst>
              <a:gd name="adj" fmla="val 135421"/>
            </a:avLst>
          </a:prstGeom>
          <a:solidFill>
            <a:srgbClr val="48446D"/>
          </a:solidFill>
          <a:ln/>
        </p:spPr>
      </p:sp>
      <p:sp>
        <p:nvSpPr>
          <p:cNvPr id="11" name="Shape 8"/>
          <p:cNvSpPr/>
          <p:nvPr/>
        </p:nvSpPr>
        <p:spPr>
          <a:xfrm>
            <a:off x="6286024" y="3725227"/>
            <a:ext cx="464344" cy="464344"/>
          </a:xfrm>
          <a:prstGeom prst="roundRect">
            <a:avLst>
              <a:gd name="adj" fmla="val 6667"/>
            </a:avLst>
          </a:prstGeom>
          <a:solidFill>
            <a:srgbClr val="2F2B54"/>
          </a:solidFill>
          <a:ln/>
        </p:spPr>
      </p:sp>
      <p:sp>
        <p:nvSpPr>
          <p:cNvPr id="12" name="Text 9"/>
          <p:cNvSpPr/>
          <p:nvPr/>
        </p:nvSpPr>
        <p:spPr>
          <a:xfrm>
            <a:off x="6444020" y="3811667"/>
            <a:ext cx="148352" cy="291346"/>
          </a:xfrm>
          <a:prstGeom prst="rect">
            <a:avLst/>
          </a:prstGeom>
          <a:noFill/>
          <a:ln/>
        </p:spPr>
        <p:txBody>
          <a:bodyPr wrap="none" lIns="0" tIns="0" rIns="0" bIns="0" rtlCol="0" anchor="t"/>
          <a:lstStyle/>
          <a:p>
            <a:pPr marL="0" indent="0" algn="ctr">
              <a:lnSpc>
                <a:spcPts val="2250"/>
              </a:lnSpc>
              <a:buNone/>
            </a:pPr>
            <a:r>
              <a:rPr lang="en-US" sz="2250" dirty="0">
                <a:solidFill>
                  <a:srgbClr val="D9E1FF"/>
                </a:solidFill>
                <a:latin typeface="Kanit" pitchFamily="34" charset="0"/>
                <a:ea typeface="Kanit" pitchFamily="34" charset="-122"/>
                <a:cs typeface="Kanit" pitchFamily="34" charset="-120"/>
              </a:rPr>
              <a:t>2</a:t>
            </a:r>
            <a:endParaRPr lang="en-US" sz="2250" dirty="0"/>
          </a:p>
        </p:txBody>
      </p:sp>
      <p:sp>
        <p:nvSpPr>
          <p:cNvPr id="13" name="Text 10"/>
          <p:cNvSpPr/>
          <p:nvPr/>
        </p:nvSpPr>
        <p:spPr>
          <a:xfrm>
            <a:off x="7653218" y="3699391"/>
            <a:ext cx="2427922" cy="303371"/>
          </a:xfrm>
          <a:prstGeom prst="rect">
            <a:avLst/>
          </a:prstGeom>
          <a:noFill/>
          <a:ln/>
        </p:spPr>
        <p:txBody>
          <a:bodyPr wrap="none" lIns="0" tIns="0" rIns="0" bIns="0" rtlCol="0" anchor="t"/>
          <a:lstStyle/>
          <a:p>
            <a:pPr marL="0" indent="0" algn="l">
              <a:lnSpc>
                <a:spcPts val="2350"/>
              </a:lnSpc>
              <a:buNone/>
            </a:pPr>
            <a:r>
              <a:rPr lang="en-US" sz="1900" dirty="0">
                <a:solidFill>
                  <a:srgbClr val="D9E1FF"/>
                </a:solidFill>
                <a:latin typeface="Kanit" pitchFamily="34" charset="0"/>
                <a:ea typeface="Kanit" pitchFamily="34" charset="-122"/>
                <a:cs typeface="Kanit" pitchFamily="34" charset="-120"/>
              </a:rPr>
              <a:t>EAR Calculation</a:t>
            </a:r>
            <a:endParaRPr lang="en-US" sz="1900" dirty="0"/>
          </a:p>
        </p:txBody>
      </p:sp>
      <p:sp>
        <p:nvSpPr>
          <p:cNvPr id="14" name="Text 11"/>
          <p:cNvSpPr/>
          <p:nvPr/>
        </p:nvSpPr>
        <p:spPr>
          <a:xfrm>
            <a:off x="7653218" y="4126587"/>
            <a:ext cx="6254948" cy="990124"/>
          </a:xfrm>
          <a:prstGeom prst="rect">
            <a:avLst/>
          </a:prstGeom>
          <a:noFill/>
          <a:ln/>
        </p:spPr>
        <p:txBody>
          <a:bodyPr wrap="square" lIns="0" tIns="0" rIns="0" bIns="0" rtlCol="0" anchor="t"/>
          <a:lstStyle/>
          <a:p>
            <a:pPr marL="0" indent="0" algn="l">
              <a:lnSpc>
                <a:spcPts val="2600"/>
              </a:lnSpc>
              <a:buNone/>
            </a:pPr>
            <a:r>
              <a:rPr lang="en-US" sz="1600" dirty="0">
                <a:solidFill>
                  <a:srgbClr val="D9E1FF"/>
                </a:solidFill>
                <a:latin typeface="Martel Sans Light" pitchFamily="34" charset="0"/>
                <a:ea typeface="Martel Sans Light" pitchFamily="34" charset="-122"/>
                <a:cs typeface="Martel Sans Light" pitchFamily="34" charset="-120"/>
              </a:rPr>
              <a:t>The EAR is a ratio that represents how open or closed the eye is. A higher EAR indicates the eye is more open, while a lower EAR means the eye is more closed.</a:t>
            </a:r>
            <a:endParaRPr lang="en-US" sz="1600" dirty="0"/>
          </a:p>
        </p:txBody>
      </p:sp>
      <p:sp>
        <p:nvSpPr>
          <p:cNvPr id="15" name="Shape 12"/>
          <p:cNvSpPr/>
          <p:nvPr/>
        </p:nvSpPr>
        <p:spPr>
          <a:xfrm>
            <a:off x="6727507" y="5982295"/>
            <a:ext cx="722233" cy="22860"/>
          </a:xfrm>
          <a:prstGeom prst="roundRect">
            <a:avLst>
              <a:gd name="adj" fmla="val 135421"/>
            </a:avLst>
          </a:prstGeom>
          <a:solidFill>
            <a:srgbClr val="48446D"/>
          </a:solidFill>
          <a:ln/>
        </p:spPr>
      </p:sp>
      <p:sp>
        <p:nvSpPr>
          <p:cNvPr id="16" name="Shape 13"/>
          <p:cNvSpPr/>
          <p:nvPr/>
        </p:nvSpPr>
        <p:spPr>
          <a:xfrm>
            <a:off x="6286024" y="5761553"/>
            <a:ext cx="464344" cy="464344"/>
          </a:xfrm>
          <a:prstGeom prst="roundRect">
            <a:avLst>
              <a:gd name="adj" fmla="val 6667"/>
            </a:avLst>
          </a:prstGeom>
          <a:solidFill>
            <a:srgbClr val="2F2B54"/>
          </a:solidFill>
          <a:ln/>
        </p:spPr>
      </p:sp>
      <p:sp>
        <p:nvSpPr>
          <p:cNvPr id="17" name="Text 14"/>
          <p:cNvSpPr/>
          <p:nvPr/>
        </p:nvSpPr>
        <p:spPr>
          <a:xfrm>
            <a:off x="6442591" y="5847993"/>
            <a:ext cx="151209" cy="291346"/>
          </a:xfrm>
          <a:prstGeom prst="rect">
            <a:avLst/>
          </a:prstGeom>
          <a:noFill/>
          <a:ln/>
        </p:spPr>
        <p:txBody>
          <a:bodyPr wrap="none" lIns="0" tIns="0" rIns="0" bIns="0" rtlCol="0" anchor="t"/>
          <a:lstStyle/>
          <a:p>
            <a:pPr marL="0" indent="0" algn="ctr">
              <a:lnSpc>
                <a:spcPts val="2250"/>
              </a:lnSpc>
              <a:buNone/>
            </a:pPr>
            <a:r>
              <a:rPr lang="en-US" sz="2250" dirty="0">
                <a:solidFill>
                  <a:srgbClr val="D9E1FF"/>
                </a:solidFill>
                <a:latin typeface="Kanit" pitchFamily="34" charset="0"/>
                <a:ea typeface="Kanit" pitchFamily="34" charset="-122"/>
                <a:cs typeface="Kanit" pitchFamily="34" charset="-120"/>
              </a:rPr>
              <a:t>3</a:t>
            </a:r>
            <a:endParaRPr lang="en-US" sz="2250" dirty="0"/>
          </a:p>
        </p:txBody>
      </p:sp>
      <p:sp>
        <p:nvSpPr>
          <p:cNvPr id="18" name="Text 15"/>
          <p:cNvSpPr/>
          <p:nvPr/>
        </p:nvSpPr>
        <p:spPr>
          <a:xfrm>
            <a:off x="7653218" y="5735717"/>
            <a:ext cx="2427922" cy="303371"/>
          </a:xfrm>
          <a:prstGeom prst="rect">
            <a:avLst/>
          </a:prstGeom>
          <a:noFill/>
          <a:ln/>
        </p:spPr>
        <p:txBody>
          <a:bodyPr wrap="none" lIns="0" tIns="0" rIns="0" bIns="0" rtlCol="0" anchor="t"/>
          <a:lstStyle/>
          <a:p>
            <a:pPr marL="0" indent="0" algn="l">
              <a:lnSpc>
                <a:spcPts val="2350"/>
              </a:lnSpc>
              <a:buNone/>
            </a:pPr>
            <a:r>
              <a:rPr lang="en-US" sz="1900" dirty="0">
                <a:solidFill>
                  <a:srgbClr val="D9E1FF"/>
                </a:solidFill>
                <a:latin typeface="Kanit" pitchFamily="34" charset="0"/>
                <a:ea typeface="Kanit" pitchFamily="34" charset="-122"/>
                <a:cs typeface="Kanit" pitchFamily="34" charset="-120"/>
              </a:rPr>
              <a:t>Drowsiness Detection</a:t>
            </a:r>
            <a:endParaRPr lang="en-US" sz="1900" dirty="0"/>
          </a:p>
        </p:txBody>
      </p:sp>
      <p:sp>
        <p:nvSpPr>
          <p:cNvPr id="19" name="Text 16"/>
          <p:cNvSpPr/>
          <p:nvPr/>
        </p:nvSpPr>
        <p:spPr>
          <a:xfrm>
            <a:off x="7653218" y="6162913"/>
            <a:ext cx="6254948" cy="990124"/>
          </a:xfrm>
          <a:prstGeom prst="rect">
            <a:avLst/>
          </a:prstGeom>
          <a:noFill/>
          <a:ln/>
        </p:spPr>
        <p:txBody>
          <a:bodyPr wrap="square" lIns="0" tIns="0" rIns="0" bIns="0" rtlCol="0" anchor="t"/>
          <a:lstStyle/>
          <a:p>
            <a:pPr marL="0" indent="0" algn="l">
              <a:lnSpc>
                <a:spcPts val="2600"/>
              </a:lnSpc>
              <a:buNone/>
            </a:pPr>
            <a:r>
              <a:rPr lang="en-US" sz="1600" dirty="0">
                <a:solidFill>
                  <a:srgbClr val="D9E1FF"/>
                </a:solidFill>
                <a:latin typeface="Martel Sans Light" pitchFamily="34" charset="0"/>
                <a:ea typeface="Martel Sans Light" pitchFamily="34" charset="-122"/>
                <a:cs typeface="Martel Sans Light" pitchFamily="34" charset="-120"/>
              </a:rPr>
              <a:t>By monitoring changes in the EAR over time, the program can detect signs of drowsiness, such as prolonged eye closure or slow blinking.</a:t>
            </a:r>
            <a:endParaRPr lang="en-US" sz="16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5958189-B519-0668-74A2-E48886A6F209}"/>
              </a:ext>
            </a:extLst>
          </p:cNvPr>
          <p:cNvSpPr txBox="1"/>
          <p:nvPr/>
        </p:nvSpPr>
        <p:spPr>
          <a:xfrm>
            <a:off x="1115122" y="1321727"/>
            <a:ext cx="7315200" cy="5586145"/>
          </a:xfrm>
          <a:prstGeom prst="rect">
            <a:avLst/>
          </a:prstGeom>
          <a:noFill/>
        </p:spPr>
        <p:txBody>
          <a:bodyPr wrap="square">
            <a:spAutoFit/>
          </a:bodyPr>
          <a:lstStyle/>
          <a:p>
            <a:pPr>
              <a:lnSpc>
                <a:spcPct val="150000"/>
              </a:lnSpc>
            </a:pPr>
            <a:r>
              <a:rPr lang="en-IN" sz="2400" dirty="0">
                <a:solidFill>
                  <a:schemeClr val="bg1"/>
                </a:solidFill>
                <a:latin typeface="Kanit" panose="020B0604020202020204" charset="-34"/>
                <a:cs typeface="Kanit" panose="020B0604020202020204" charset="-34"/>
              </a:rPr>
              <a:t> • </a:t>
            </a:r>
            <a:r>
              <a:rPr lang="en-IN" sz="2400" dirty="0" err="1">
                <a:solidFill>
                  <a:srgbClr val="FFFF00"/>
                </a:solidFill>
                <a:latin typeface="Kanit" panose="020B0604020202020204" charset="-34"/>
                <a:cs typeface="Kanit" panose="020B0604020202020204" charset="-34"/>
              </a:rPr>
              <a:t>eardata</a:t>
            </a:r>
            <a:r>
              <a:rPr lang="en-IN" sz="2400" dirty="0">
                <a:solidFill>
                  <a:srgbClr val="FFFF00"/>
                </a:solidFill>
                <a:latin typeface="Kanit" panose="020B0604020202020204" charset="-34"/>
                <a:cs typeface="Kanit" panose="020B0604020202020204" charset="-34"/>
              </a:rPr>
              <a:t> :</a:t>
            </a:r>
            <a:r>
              <a:rPr lang="en-IN" sz="2400" dirty="0">
                <a:solidFill>
                  <a:schemeClr val="bg1"/>
                </a:solidFill>
                <a:latin typeface="Kanit" panose="020B0604020202020204" charset="-34"/>
                <a:cs typeface="Kanit" panose="020B0604020202020204" charset="-34"/>
              </a:rPr>
              <a:t> This keeps a record of how much your eyes are open (calculated by the EAR)</a:t>
            </a:r>
          </a:p>
          <a:p>
            <a:pPr>
              <a:lnSpc>
                <a:spcPct val="150000"/>
              </a:lnSpc>
            </a:pPr>
            <a:r>
              <a:rPr lang="en-IN" sz="2400" dirty="0">
                <a:solidFill>
                  <a:schemeClr val="bg1"/>
                </a:solidFill>
                <a:latin typeface="Kanit" panose="020B0604020202020204" charset="-34"/>
                <a:cs typeface="Kanit" panose="020B0604020202020204" charset="-34"/>
              </a:rPr>
              <a:t>.• </a:t>
            </a:r>
            <a:r>
              <a:rPr lang="en-IN" sz="2400" dirty="0" err="1">
                <a:solidFill>
                  <a:srgbClr val="FFFF00"/>
                </a:solidFill>
                <a:latin typeface="Kanit" panose="020B0604020202020204" charset="-34"/>
                <a:cs typeface="Kanit" panose="020B0604020202020204" charset="-34"/>
              </a:rPr>
              <a:t>framecount</a:t>
            </a:r>
            <a:r>
              <a:rPr lang="en-IN" sz="2400" dirty="0">
                <a:solidFill>
                  <a:schemeClr val="bg1"/>
                </a:solidFill>
                <a:latin typeface="Kanit" panose="020B0604020202020204" charset="-34"/>
                <a:cs typeface="Kanit" panose="020B0604020202020204" charset="-34"/>
              </a:rPr>
              <a:t> : This counts how many frames (individual pictures taken from the camera feed) have been </a:t>
            </a:r>
            <a:r>
              <a:rPr lang="en-IN" sz="2400" dirty="0" err="1">
                <a:solidFill>
                  <a:schemeClr val="bg1"/>
                </a:solidFill>
                <a:latin typeface="Kanit" panose="020B0604020202020204" charset="-34"/>
                <a:cs typeface="Kanit" panose="020B0604020202020204" charset="-34"/>
              </a:rPr>
              <a:t>analyzed</a:t>
            </a:r>
            <a:endParaRPr lang="en-IN" sz="2400" dirty="0">
              <a:solidFill>
                <a:schemeClr val="bg1"/>
              </a:solidFill>
              <a:latin typeface="Kanit" panose="020B0604020202020204" charset="-34"/>
              <a:cs typeface="Kanit" panose="020B0604020202020204" charset="-34"/>
            </a:endParaRPr>
          </a:p>
          <a:p>
            <a:pPr>
              <a:lnSpc>
                <a:spcPct val="150000"/>
              </a:lnSpc>
            </a:pPr>
            <a:r>
              <a:rPr lang="en-IN" sz="2400" dirty="0">
                <a:solidFill>
                  <a:schemeClr val="bg1"/>
                </a:solidFill>
                <a:latin typeface="Kanit" panose="020B0604020202020204" charset="-34"/>
                <a:cs typeface="Kanit" panose="020B0604020202020204" charset="-34"/>
              </a:rPr>
              <a:t>.•</a:t>
            </a:r>
            <a:r>
              <a:rPr lang="en-IN" sz="2400" dirty="0" err="1">
                <a:solidFill>
                  <a:srgbClr val="FFFF00"/>
                </a:solidFill>
                <a:latin typeface="Kanit" panose="020B0604020202020204" charset="-34"/>
                <a:cs typeface="Kanit" panose="020B0604020202020204" charset="-34"/>
              </a:rPr>
              <a:t>samplingrate</a:t>
            </a:r>
            <a:r>
              <a:rPr lang="en-IN" sz="2400" dirty="0">
                <a:solidFill>
                  <a:schemeClr val="bg1"/>
                </a:solidFill>
                <a:latin typeface="Kanit" panose="020B0604020202020204" charset="-34"/>
                <a:cs typeface="Kanit" panose="020B0604020202020204" charset="-34"/>
              </a:rPr>
              <a:t>: The program doesn’t check every frame but takes a snapshot every 10th frame</a:t>
            </a:r>
          </a:p>
          <a:p>
            <a:pPr>
              <a:lnSpc>
                <a:spcPct val="150000"/>
              </a:lnSpc>
            </a:pPr>
            <a:r>
              <a:rPr lang="en-IN" sz="2400" dirty="0">
                <a:solidFill>
                  <a:schemeClr val="bg1"/>
                </a:solidFill>
                <a:latin typeface="Kanit" panose="020B0604020202020204" charset="-34"/>
                <a:cs typeface="Kanit" panose="020B0604020202020204" charset="-34"/>
              </a:rPr>
              <a:t>•</a:t>
            </a:r>
            <a:r>
              <a:rPr lang="en-IN" sz="2400" dirty="0" err="1">
                <a:solidFill>
                  <a:srgbClr val="FFFF00"/>
                </a:solidFill>
                <a:latin typeface="Kanit" panose="020B0604020202020204" charset="-34"/>
                <a:cs typeface="Kanit" panose="020B0604020202020204" charset="-34"/>
              </a:rPr>
              <a:t>fftWindowSize</a:t>
            </a:r>
            <a:r>
              <a:rPr lang="en-IN" sz="2400" dirty="0">
                <a:solidFill>
                  <a:schemeClr val="bg1"/>
                </a:solidFill>
                <a:latin typeface="Kanit" panose="020B0604020202020204" charset="-34"/>
                <a:cs typeface="Kanit" panose="020B0604020202020204" charset="-34"/>
              </a:rPr>
              <a:t>: This limits the number of snapshots (120 frames in this case) used for detecting patterns in your eye movements.</a:t>
            </a:r>
          </a:p>
        </p:txBody>
      </p:sp>
      <p:sp>
        <p:nvSpPr>
          <p:cNvPr id="5" name="TextBox 4">
            <a:extLst>
              <a:ext uri="{FF2B5EF4-FFF2-40B4-BE49-F238E27FC236}">
                <a16:creationId xmlns:a16="http://schemas.microsoft.com/office/drawing/2014/main" id="{5DE08D87-50BC-E841-E346-5896F9EA113F}"/>
              </a:ext>
            </a:extLst>
          </p:cNvPr>
          <p:cNvSpPr txBox="1"/>
          <p:nvPr/>
        </p:nvSpPr>
        <p:spPr>
          <a:xfrm>
            <a:off x="4131526" y="401444"/>
            <a:ext cx="6367347" cy="584775"/>
          </a:xfrm>
          <a:prstGeom prst="rect">
            <a:avLst/>
          </a:prstGeom>
          <a:noFill/>
        </p:spPr>
        <p:txBody>
          <a:bodyPr wrap="square" rtlCol="0">
            <a:spAutoFit/>
          </a:bodyPr>
          <a:lstStyle/>
          <a:p>
            <a:r>
              <a:rPr lang="en-IN" sz="3200" b="1" dirty="0">
                <a:solidFill>
                  <a:srgbClr val="00B0F0"/>
                </a:solidFill>
                <a:latin typeface="Kanit" panose="020B0604020202020204" charset="-34"/>
                <a:cs typeface="Kanit" panose="020B0604020202020204" charset="-34"/>
              </a:rPr>
              <a:t>INITIALIASING THE VARIABLES</a:t>
            </a:r>
          </a:p>
        </p:txBody>
      </p:sp>
    </p:spTree>
    <p:extLst>
      <p:ext uri="{BB962C8B-B14F-4D97-AF65-F5344CB8AC3E}">
        <p14:creationId xmlns:p14="http://schemas.microsoft.com/office/powerpoint/2010/main" val="1153304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968693" y="1644491"/>
            <a:ext cx="11744087" cy="726043"/>
          </a:xfrm>
          <a:prstGeom prst="rect">
            <a:avLst/>
          </a:prstGeom>
          <a:noFill/>
          <a:ln/>
        </p:spPr>
        <p:txBody>
          <a:bodyPr wrap="none" lIns="0" tIns="0" rIns="0" bIns="0" rtlCol="0" anchor="t"/>
          <a:lstStyle/>
          <a:p>
            <a:pPr marL="0" indent="0">
              <a:lnSpc>
                <a:spcPts val="5700"/>
              </a:lnSpc>
              <a:buNone/>
            </a:pPr>
            <a:r>
              <a:rPr lang="en-US" sz="4550" dirty="0">
                <a:solidFill>
                  <a:srgbClr val="FFFFFF"/>
                </a:solidFill>
                <a:latin typeface="Kanit" pitchFamily="34" charset="0"/>
                <a:ea typeface="Kanit" pitchFamily="34" charset="-122"/>
                <a:cs typeface="Kanit" pitchFamily="34" charset="-120"/>
              </a:rPr>
              <a:t>Collecting and Analyzing Eye Movement Data</a:t>
            </a:r>
            <a:endParaRPr lang="en-US" sz="4550" dirty="0"/>
          </a:p>
        </p:txBody>
      </p:sp>
      <p:sp>
        <p:nvSpPr>
          <p:cNvPr id="3" name="Text 1"/>
          <p:cNvSpPr/>
          <p:nvPr/>
        </p:nvSpPr>
        <p:spPr>
          <a:xfrm>
            <a:off x="968693" y="2987635"/>
            <a:ext cx="2904530" cy="363141"/>
          </a:xfrm>
          <a:prstGeom prst="rect">
            <a:avLst/>
          </a:prstGeom>
          <a:noFill/>
          <a:ln/>
        </p:spPr>
        <p:txBody>
          <a:bodyPr wrap="none" lIns="0" tIns="0" rIns="0" bIns="0" rtlCol="0" anchor="t"/>
          <a:lstStyle/>
          <a:p>
            <a:pPr marL="0" indent="0">
              <a:lnSpc>
                <a:spcPts val="2850"/>
              </a:lnSpc>
              <a:buNone/>
            </a:pPr>
            <a:r>
              <a:rPr lang="en-US" sz="2250" dirty="0">
                <a:solidFill>
                  <a:srgbClr val="FFFFFF"/>
                </a:solidFill>
                <a:latin typeface="Kanit" pitchFamily="34" charset="0"/>
                <a:ea typeface="Kanit" pitchFamily="34" charset="-122"/>
                <a:cs typeface="Kanit" pitchFamily="34" charset="-120"/>
              </a:rPr>
              <a:t>EAR Data Collection</a:t>
            </a:r>
            <a:endParaRPr lang="en-US" sz="2250" dirty="0"/>
          </a:p>
        </p:txBody>
      </p:sp>
      <p:sp>
        <p:nvSpPr>
          <p:cNvPr id="4" name="Text 2"/>
          <p:cNvSpPr/>
          <p:nvPr/>
        </p:nvSpPr>
        <p:spPr>
          <a:xfrm>
            <a:off x="968693" y="3597593"/>
            <a:ext cx="3828931" cy="1580198"/>
          </a:xfrm>
          <a:prstGeom prst="rect">
            <a:avLst/>
          </a:prstGeom>
          <a:noFill/>
          <a:ln/>
        </p:spPr>
        <p:txBody>
          <a:bodyPr wrap="square" lIns="0" tIns="0" rIns="0" bIns="0" rtlCol="0" anchor="t"/>
          <a:lstStyle/>
          <a:p>
            <a:pPr marL="0" indent="0">
              <a:lnSpc>
                <a:spcPts val="3100"/>
              </a:lnSpc>
              <a:buNone/>
            </a:pPr>
            <a:r>
              <a:rPr lang="en-US" sz="1900" dirty="0">
                <a:solidFill>
                  <a:srgbClr val="D9E1FF"/>
                </a:solidFill>
                <a:latin typeface="Martel Sans Light" pitchFamily="34" charset="0"/>
                <a:ea typeface="Martel Sans Light" pitchFamily="34" charset="-122"/>
                <a:cs typeface="Martel Sans Light" pitchFamily="34" charset="-120"/>
              </a:rPr>
              <a:t>The program records the EAR values every 10 frames, storing the most recent 120 values in a list called earData.</a:t>
            </a:r>
            <a:endParaRPr lang="en-US" sz="1900" dirty="0"/>
          </a:p>
        </p:txBody>
      </p:sp>
      <p:sp>
        <p:nvSpPr>
          <p:cNvPr id="5" name="Text 3"/>
          <p:cNvSpPr/>
          <p:nvPr/>
        </p:nvSpPr>
        <p:spPr>
          <a:xfrm>
            <a:off x="5407462" y="2987635"/>
            <a:ext cx="2904530" cy="363141"/>
          </a:xfrm>
          <a:prstGeom prst="rect">
            <a:avLst/>
          </a:prstGeom>
          <a:noFill/>
          <a:ln/>
        </p:spPr>
        <p:txBody>
          <a:bodyPr wrap="none" lIns="0" tIns="0" rIns="0" bIns="0" rtlCol="0" anchor="t"/>
          <a:lstStyle/>
          <a:p>
            <a:pPr marL="0" indent="0">
              <a:lnSpc>
                <a:spcPts val="2850"/>
              </a:lnSpc>
              <a:buNone/>
            </a:pPr>
            <a:r>
              <a:rPr lang="en-US" sz="2250" dirty="0">
                <a:solidFill>
                  <a:srgbClr val="FFFFFF"/>
                </a:solidFill>
                <a:latin typeface="Kanit" pitchFamily="34" charset="0"/>
                <a:ea typeface="Kanit" pitchFamily="34" charset="-122"/>
                <a:cs typeface="Kanit" pitchFamily="34" charset="-120"/>
              </a:rPr>
              <a:t>FFT Analysis</a:t>
            </a:r>
            <a:endParaRPr lang="en-US" sz="2250" dirty="0"/>
          </a:p>
        </p:txBody>
      </p:sp>
      <p:sp>
        <p:nvSpPr>
          <p:cNvPr id="6" name="Text 4"/>
          <p:cNvSpPr/>
          <p:nvPr/>
        </p:nvSpPr>
        <p:spPr>
          <a:xfrm>
            <a:off x="5407462" y="3597593"/>
            <a:ext cx="3828931" cy="2765346"/>
          </a:xfrm>
          <a:prstGeom prst="rect">
            <a:avLst/>
          </a:prstGeom>
          <a:noFill/>
          <a:ln/>
        </p:spPr>
        <p:txBody>
          <a:bodyPr wrap="square" lIns="0" tIns="0" rIns="0" bIns="0" rtlCol="0" anchor="t"/>
          <a:lstStyle/>
          <a:p>
            <a:pPr marL="0" indent="0">
              <a:lnSpc>
                <a:spcPts val="3100"/>
              </a:lnSpc>
              <a:buNone/>
            </a:pPr>
            <a:r>
              <a:rPr lang="en-US" sz="1900" dirty="0">
                <a:solidFill>
                  <a:srgbClr val="D9E1FF"/>
                </a:solidFill>
                <a:latin typeface="Martel Sans Light" pitchFamily="34" charset="0"/>
                <a:ea typeface="Martel Sans Light" pitchFamily="34" charset="-122"/>
                <a:cs typeface="Martel Sans Light" pitchFamily="34" charset="-120"/>
              </a:rPr>
              <a:t>Once there are 120 EAR values, the program uses the Fast Fourier Transform (FFT) to analyze the patterns in the eye movements, focusing on low-frequency patterns that indicate drowsiness.</a:t>
            </a:r>
            <a:endParaRPr lang="en-US" sz="1900" dirty="0"/>
          </a:p>
        </p:txBody>
      </p:sp>
      <p:sp>
        <p:nvSpPr>
          <p:cNvPr id="7" name="Text 5"/>
          <p:cNvSpPr/>
          <p:nvPr/>
        </p:nvSpPr>
        <p:spPr>
          <a:xfrm>
            <a:off x="9846231" y="2987635"/>
            <a:ext cx="2904530" cy="363141"/>
          </a:xfrm>
          <a:prstGeom prst="rect">
            <a:avLst/>
          </a:prstGeom>
          <a:noFill/>
          <a:ln/>
        </p:spPr>
        <p:txBody>
          <a:bodyPr wrap="none" lIns="0" tIns="0" rIns="0" bIns="0" rtlCol="0" anchor="t"/>
          <a:lstStyle/>
          <a:p>
            <a:pPr marL="0" indent="0">
              <a:lnSpc>
                <a:spcPts val="2850"/>
              </a:lnSpc>
              <a:buNone/>
            </a:pPr>
            <a:r>
              <a:rPr lang="en-US" sz="2250" dirty="0">
                <a:solidFill>
                  <a:srgbClr val="FFFFFF"/>
                </a:solidFill>
                <a:latin typeface="Kanit" pitchFamily="34" charset="0"/>
                <a:ea typeface="Kanit" pitchFamily="34" charset="-122"/>
                <a:cs typeface="Kanit" pitchFamily="34" charset="-120"/>
              </a:rPr>
              <a:t>Drowsiness Detection</a:t>
            </a:r>
            <a:endParaRPr lang="en-US" sz="2250" dirty="0"/>
          </a:p>
        </p:txBody>
      </p:sp>
      <p:sp>
        <p:nvSpPr>
          <p:cNvPr id="8" name="Text 6"/>
          <p:cNvSpPr/>
          <p:nvPr/>
        </p:nvSpPr>
        <p:spPr>
          <a:xfrm>
            <a:off x="9846231" y="3597593"/>
            <a:ext cx="3828931" cy="1975247"/>
          </a:xfrm>
          <a:prstGeom prst="rect">
            <a:avLst/>
          </a:prstGeom>
          <a:noFill/>
          <a:ln/>
        </p:spPr>
        <p:txBody>
          <a:bodyPr wrap="square" lIns="0" tIns="0" rIns="0" bIns="0" rtlCol="0" anchor="t"/>
          <a:lstStyle/>
          <a:p>
            <a:pPr marL="0" indent="0">
              <a:lnSpc>
                <a:spcPts val="3100"/>
              </a:lnSpc>
              <a:buNone/>
            </a:pPr>
            <a:r>
              <a:rPr lang="en-US" sz="1900" dirty="0">
                <a:solidFill>
                  <a:srgbClr val="D9E1FF"/>
                </a:solidFill>
                <a:latin typeface="Martel Sans Light" pitchFamily="34" charset="0"/>
                <a:ea typeface="Martel Sans Light" pitchFamily="34" charset="-122"/>
                <a:cs typeface="Martel Sans Light" pitchFamily="34" charset="-120"/>
              </a:rPr>
              <a:t>If the low-frequency patterns in the EAR data are strong enough, the program determines that the user is becoming drowsy and triggers an alert.</a:t>
            </a:r>
            <a:endParaRPr lang="en-US" sz="19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C0D860A-DA1C-9BA7-AC83-2EB72AA3B6B0}"/>
              </a:ext>
            </a:extLst>
          </p:cNvPr>
          <p:cNvSpPr txBox="1"/>
          <p:nvPr/>
        </p:nvSpPr>
        <p:spPr>
          <a:xfrm>
            <a:off x="2386361" y="791737"/>
            <a:ext cx="9857678" cy="646331"/>
          </a:xfrm>
          <a:prstGeom prst="rect">
            <a:avLst/>
          </a:prstGeom>
          <a:noFill/>
        </p:spPr>
        <p:txBody>
          <a:bodyPr wrap="square" rtlCol="0">
            <a:spAutoFit/>
          </a:bodyPr>
          <a:lstStyle/>
          <a:p>
            <a:r>
              <a:rPr lang="en-IN" sz="3600" i="1" dirty="0">
                <a:solidFill>
                  <a:srgbClr val="FFFF00"/>
                </a:solidFill>
              </a:rPr>
              <a:t>CONCEPTS OF DIGITAL SIGNAL PROCESSING </a:t>
            </a:r>
          </a:p>
        </p:txBody>
      </p:sp>
      <p:sp>
        <p:nvSpPr>
          <p:cNvPr id="5" name="TextBox 4">
            <a:extLst>
              <a:ext uri="{FF2B5EF4-FFF2-40B4-BE49-F238E27FC236}">
                <a16:creationId xmlns:a16="http://schemas.microsoft.com/office/drawing/2014/main" id="{D17BFA4C-4221-3AC7-A2FA-75633BF1D253}"/>
              </a:ext>
            </a:extLst>
          </p:cNvPr>
          <p:cNvSpPr txBox="1"/>
          <p:nvPr/>
        </p:nvSpPr>
        <p:spPr>
          <a:xfrm>
            <a:off x="925551" y="1699890"/>
            <a:ext cx="7315200" cy="369332"/>
          </a:xfrm>
          <a:prstGeom prst="rect">
            <a:avLst/>
          </a:prstGeom>
          <a:noFill/>
        </p:spPr>
        <p:txBody>
          <a:bodyPr wrap="square">
            <a:spAutoFit/>
          </a:bodyPr>
          <a:lstStyle/>
          <a:p>
            <a:r>
              <a:rPr lang="en-IN" dirty="0">
                <a:solidFill>
                  <a:srgbClr val="FF0000"/>
                </a:solidFill>
                <a:latin typeface="Kanit" panose="020B0604020202020204" charset="-34"/>
                <a:cs typeface="Kanit" panose="020B0604020202020204" charset="-34"/>
              </a:rPr>
              <a:t>SAMPLING :</a:t>
            </a:r>
          </a:p>
        </p:txBody>
      </p:sp>
      <p:sp>
        <p:nvSpPr>
          <p:cNvPr id="7" name="TextBox 6">
            <a:extLst>
              <a:ext uri="{FF2B5EF4-FFF2-40B4-BE49-F238E27FC236}">
                <a16:creationId xmlns:a16="http://schemas.microsoft.com/office/drawing/2014/main" id="{AD0659C5-E3C1-53B7-F8AA-E73351F54B43}"/>
              </a:ext>
            </a:extLst>
          </p:cNvPr>
          <p:cNvSpPr txBox="1"/>
          <p:nvPr/>
        </p:nvSpPr>
        <p:spPr>
          <a:xfrm>
            <a:off x="925551" y="2029038"/>
            <a:ext cx="7315200" cy="2031325"/>
          </a:xfrm>
          <a:prstGeom prst="rect">
            <a:avLst/>
          </a:prstGeom>
          <a:noFill/>
        </p:spPr>
        <p:txBody>
          <a:bodyPr wrap="square">
            <a:spAutoFit/>
          </a:bodyPr>
          <a:lstStyle/>
          <a:p>
            <a:r>
              <a:rPr lang="en-US" sz="1800" dirty="0">
                <a:solidFill>
                  <a:schemeClr val="bg1"/>
                </a:solidFill>
                <a:latin typeface="Kanit" panose="020B0604020202020204" charset="-34"/>
                <a:cs typeface="Kanit" panose="020B0604020202020204" charset="-34"/>
              </a:rPr>
              <a:t>*Sampling refers to capturing data at specific intervals, transforming a continuous signal (like eye openness) into discrete values.</a:t>
            </a:r>
            <a:endParaRPr lang="en-IN" sz="1800" dirty="0">
              <a:solidFill>
                <a:schemeClr val="bg1"/>
              </a:solidFill>
              <a:latin typeface="Kanit" panose="020B0604020202020204" charset="-34"/>
              <a:cs typeface="Kanit" panose="020B0604020202020204" charset="-34"/>
            </a:endParaRPr>
          </a:p>
          <a:p>
            <a:r>
              <a:rPr lang="en-IN" sz="1800" dirty="0">
                <a:solidFill>
                  <a:schemeClr val="bg1"/>
                </a:solidFill>
                <a:latin typeface="Kanit" panose="020B0604020202020204" charset="-34"/>
                <a:cs typeface="Kanit" panose="020B0604020202020204" charset="-34"/>
              </a:rPr>
              <a:t>*The project doesn’t  </a:t>
            </a:r>
            <a:r>
              <a:rPr lang="en-IN" sz="1800" dirty="0" err="1">
                <a:solidFill>
                  <a:schemeClr val="bg1"/>
                </a:solidFill>
                <a:latin typeface="Kanit" panose="020B0604020202020204" charset="-34"/>
                <a:cs typeface="Kanit" panose="020B0604020202020204" charset="-34"/>
              </a:rPr>
              <a:t>analyze</a:t>
            </a:r>
            <a:r>
              <a:rPr lang="en-IN" sz="1800" dirty="0">
                <a:solidFill>
                  <a:schemeClr val="bg1"/>
                </a:solidFill>
                <a:latin typeface="Kanit" panose="020B0604020202020204" charset="-34"/>
                <a:cs typeface="Kanit" panose="020B0604020202020204" charset="-34"/>
              </a:rPr>
              <a:t> every single video frame but instead takes a snapshot every 10th frame (controlled by the sampling Rate variable). This is a form of down sampling, where only some data points are kept for processing to reduce computational load and make real-time analysis feasible.</a:t>
            </a:r>
          </a:p>
        </p:txBody>
      </p:sp>
      <p:sp>
        <p:nvSpPr>
          <p:cNvPr id="9" name="TextBox 8">
            <a:extLst>
              <a:ext uri="{FF2B5EF4-FFF2-40B4-BE49-F238E27FC236}">
                <a16:creationId xmlns:a16="http://schemas.microsoft.com/office/drawing/2014/main" id="{F3A7D30D-8DB8-C8F2-97CC-2CB947A6059B}"/>
              </a:ext>
            </a:extLst>
          </p:cNvPr>
          <p:cNvSpPr txBox="1"/>
          <p:nvPr/>
        </p:nvSpPr>
        <p:spPr>
          <a:xfrm>
            <a:off x="825190" y="4850780"/>
            <a:ext cx="7315200" cy="1477328"/>
          </a:xfrm>
          <a:prstGeom prst="rect">
            <a:avLst/>
          </a:prstGeom>
          <a:noFill/>
        </p:spPr>
        <p:txBody>
          <a:bodyPr wrap="square">
            <a:spAutoFit/>
          </a:bodyPr>
          <a:lstStyle/>
          <a:p>
            <a:r>
              <a:rPr lang="en-IN" sz="1800" dirty="0">
                <a:solidFill>
                  <a:srgbClr val="C00000"/>
                </a:solidFill>
                <a:latin typeface="Kanit" panose="020B0604020202020204" charset="-34"/>
                <a:cs typeface="Kanit" panose="020B0604020202020204" charset="-34"/>
              </a:rPr>
              <a:t>WINDOWING:</a:t>
            </a:r>
          </a:p>
          <a:p>
            <a:r>
              <a:rPr lang="en-IN" sz="1800" dirty="0">
                <a:solidFill>
                  <a:schemeClr val="bg1">
                    <a:lumMod val="95000"/>
                  </a:schemeClr>
                </a:solidFill>
                <a:latin typeface="Kanit" panose="020B0604020202020204" charset="-34"/>
                <a:cs typeface="Kanit" panose="020B0604020202020204" charset="-34"/>
              </a:rPr>
              <a:t>The program maintains a buffer (window) of the last 120 EAR values. As each new sample is added, the oldest one is removed. This windowed data is used for pattern analysis with FFT. The concept ensures that the system is continuously </a:t>
            </a:r>
            <a:r>
              <a:rPr lang="en-IN" sz="1800" dirty="0" err="1">
                <a:solidFill>
                  <a:schemeClr val="bg1">
                    <a:lumMod val="95000"/>
                  </a:schemeClr>
                </a:solidFill>
                <a:latin typeface="Kanit" panose="020B0604020202020204" charset="-34"/>
                <a:cs typeface="Kanit" panose="020B0604020202020204" charset="-34"/>
              </a:rPr>
              <a:t>analyzing</a:t>
            </a:r>
            <a:r>
              <a:rPr lang="en-IN" sz="1800" dirty="0">
                <a:solidFill>
                  <a:schemeClr val="bg1">
                    <a:lumMod val="95000"/>
                  </a:schemeClr>
                </a:solidFill>
                <a:latin typeface="Kanit" panose="020B0604020202020204" charset="-34"/>
                <a:cs typeface="Kanit" panose="020B0604020202020204" charset="-34"/>
              </a:rPr>
              <a:t> the most recent eye movement data.</a:t>
            </a:r>
          </a:p>
        </p:txBody>
      </p:sp>
    </p:spTree>
    <p:extLst>
      <p:ext uri="{BB962C8B-B14F-4D97-AF65-F5344CB8AC3E}">
        <p14:creationId xmlns:p14="http://schemas.microsoft.com/office/powerpoint/2010/main" val="400882496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83</TotalTime>
  <Words>1026</Words>
  <Application>Microsoft Office PowerPoint</Application>
  <PresentationFormat>Custom</PresentationFormat>
  <Paragraphs>101</Paragraphs>
  <Slides>14</Slides>
  <Notes>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Bahnschrift Condensed</vt:lpstr>
      <vt:lpstr>Martel Sans Light</vt:lpstr>
      <vt:lpstr>Barlow</vt:lpstr>
      <vt:lpstr>Kanit</vt:lpstr>
      <vt:lpstr>Symbol</vt:lpstr>
      <vt:lpstr>Cambria</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Rohith G</cp:lastModifiedBy>
  <cp:revision>3</cp:revision>
  <dcterms:created xsi:type="dcterms:W3CDTF">2024-10-06T16:16:39Z</dcterms:created>
  <dcterms:modified xsi:type="dcterms:W3CDTF">2024-10-06T17:59:18Z</dcterms:modified>
</cp:coreProperties>
</file>